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Lst>
  <p:notesMasterIdLst>
    <p:notesMasterId r:id="rId37"/>
  </p:notesMasterIdLst>
  <p:sldIdLst>
    <p:sldId id="476" r:id="rId5"/>
    <p:sldId id="477" r:id="rId6"/>
    <p:sldId id="478" r:id="rId7"/>
    <p:sldId id="555" r:id="rId8"/>
    <p:sldId id="556" r:id="rId9"/>
    <p:sldId id="558" r:id="rId10"/>
    <p:sldId id="560" r:id="rId11"/>
    <p:sldId id="562" r:id="rId12"/>
    <p:sldId id="563" r:id="rId13"/>
    <p:sldId id="564" r:id="rId14"/>
    <p:sldId id="552" r:id="rId15"/>
    <p:sldId id="553" r:id="rId16"/>
    <p:sldId id="554" r:id="rId17"/>
    <p:sldId id="544" r:id="rId18"/>
    <p:sldId id="545" r:id="rId19"/>
    <p:sldId id="546" r:id="rId20"/>
    <p:sldId id="541" r:id="rId21"/>
    <p:sldId id="542" r:id="rId22"/>
    <p:sldId id="543" r:id="rId23"/>
    <p:sldId id="528" r:id="rId24"/>
    <p:sldId id="529" r:id="rId25"/>
    <p:sldId id="530" r:id="rId26"/>
    <p:sldId id="549" r:id="rId27"/>
    <p:sldId id="547" r:id="rId28"/>
    <p:sldId id="548" r:id="rId29"/>
    <p:sldId id="485" r:id="rId30"/>
    <p:sldId id="550" r:id="rId31"/>
    <p:sldId id="487" r:id="rId32"/>
    <p:sldId id="551" r:id="rId33"/>
    <p:sldId id="489" r:id="rId34"/>
    <p:sldId id="490" r:id="rId35"/>
    <p:sldId id="491" r:id="rId36"/>
  </p:sldIdLst>
  <p:sldSz cx="14038580" cy="7561580"/>
  <p:notesSz cx="6858000" cy="9144000"/>
  <p:defaultTextStyle>
    <a:defPPr>
      <a:defRPr lang="zh-CN"/>
    </a:defPPr>
    <a:lvl1pPr marL="0" lvl="0" indent="0"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1pPr>
    <a:lvl2pPr marL="663575" lvl="1" indent="-2063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2pPr>
    <a:lvl3pPr marL="1327150" lvl="2" indent="-412750"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3pPr>
    <a:lvl4pPr marL="1990725" lvl="3" indent="-61912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4pPr>
    <a:lvl5pPr marL="2657475" lvl="4"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828675" algn="l" defTabSz="914400" rtl="0" eaLnBrk="1" fontAlgn="base" latinLnBrk="0" hangingPunct="1">
      <a:lnSpc>
        <a:spcPct val="100000"/>
      </a:lnSpc>
      <a:spcBef>
        <a:spcPct val="0"/>
      </a:spcBef>
      <a:spcAft>
        <a:spcPct val="0"/>
      </a:spcAft>
      <a:buSzPct val="100000"/>
      <a:buFont typeface="Arial" panose="020B0604020202020204" pitchFamily="34" charset="0"/>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2AD2C9"/>
    <a:srgbClr val="28CC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75" d="100"/>
          <a:sy n="75" d="100"/>
        </p:scale>
        <p:origin x="-509" y="-67"/>
      </p:cViewPr>
      <p:guideLst>
        <p:guide orient="horz" pos="2428"/>
        <p:guide pos="4546"/>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notesMaster" Target="notesMasters/notesMaster1.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Rectangle 2"/>
          <p:cNvSpPr>
            <a:spLocks noGrp="1" noChangeArrowheads="1"/>
          </p:cNvSpPr>
          <p:nvPr>
            <p:ph type="hdr" sz="quarter" idx="4294967295"/>
          </p:nvPr>
        </p:nvSpPr>
        <p:spPr bwMode="auto">
          <a:xfrm>
            <a:off x="0" y="0"/>
            <a:ext cx="3076575" cy="511175"/>
          </a:xfrm>
          <a:prstGeom prst="rect">
            <a:avLst/>
          </a:prstGeom>
          <a:noFill/>
          <a:ln w="9525" cmpd="sng">
            <a:noFill/>
            <a:bevel/>
          </a:ln>
        </p:spPr>
        <p:txBody>
          <a:bodyPr vert="horz" wrap="square" lIns="99048" tIns="49524" rIns="99048" bIns="49524" numCol="1" anchor="t" anchorCtr="0" compatLnSpc="1"/>
          <a:lstStyle>
            <a:lvl1pPr>
              <a:buFont typeface="Arial" panose="020B0604020202020204" pitchFamily="34" charset="0"/>
              <a:buNone/>
              <a:defRPr sz="13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099" name="Rectangle 3"/>
          <p:cNvSpPr>
            <a:spLocks noGrp="1" noChangeArrowheads="1"/>
          </p:cNvSpPr>
          <p:nvPr>
            <p:ph type="dt" idx="1"/>
          </p:nvPr>
        </p:nvSpPr>
        <p:spPr bwMode="auto">
          <a:xfrm>
            <a:off x="4021138" y="0"/>
            <a:ext cx="3076575" cy="511175"/>
          </a:xfrm>
          <a:prstGeom prst="rect">
            <a:avLst/>
          </a:prstGeom>
          <a:noFill/>
          <a:ln w="9525" cmpd="sng">
            <a:noFill/>
            <a:bevel/>
          </a:ln>
        </p:spPr>
        <p:txBody>
          <a:bodyPr vert="horz" wrap="square" lIns="99048" tIns="49524" rIns="99048" bIns="49524" numCol="1" anchor="t" anchorCtr="0" compatLnSpc="1"/>
          <a:lstStyle>
            <a:lvl1pPr algn="r">
              <a:buFont typeface="Arial" panose="020B0604020202020204" pitchFamily="34" charset="0"/>
              <a:buNone/>
              <a:defRPr b="1" i="1">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8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9156" name="Rectangle 4"/>
          <p:cNvSpPr>
            <a:spLocks noGrp="1" noRot="1" noChangeAspect="1"/>
          </p:cNvSpPr>
          <p:nvPr>
            <p:ph type="sldImg" idx="2"/>
          </p:nvPr>
        </p:nvSpPr>
        <p:spPr>
          <a:xfrm>
            <a:off x="0" y="768350"/>
            <a:ext cx="7110413" cy="3836988"/>
          </a:xfrm>
          <a:prstGeom prst="rect">
            <a:avLst/>
          </a:prstGeom>
          <a:noFill/>
          <a:ln w="9525">
            <a:noFill/>
          </a:ln>
        </p:spPr>
      </p:sp>
      <p:sp>
        <p:nvSpPr>
          <p:cNvPr id="4101" name="Rectangle 5"/>
          <p:cNvSpPr>
            <a:spLocks noChangeAspect="1" noChangeArrowheads="1"/>
          </p:cNvSpPr>
          <p:nvPr/>
        </p:nvSpPr>
        <p:spPr bwMode="auto">
          <a:xfrm>
            <a:off x="709613" y="4860925"/>
            <a:ext cx="5680075" cy="4605338"/>
          </a:xfrm>
          <a:prstGeom prst="rect">
            <a:avLst/>
          </a:prstGeom>
          <a:noFill/>
          <a:ln w="9525" cmpd="sng">
            <a:noFill/>
            <a:bevel/>
          </a:ln>
        </p:spPr>
        <p:txBody>
          <a:bodyPr lIns="99048" tIns="49524" rIns="99048" bIns="49524" anchor="ctr"/>
          <a:lstStyle/>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30000"/>
              </a:spcBef>
              <a:spcAft>
                <a:spcPct val="0"/>
              </a:spcAft>
              <a:buClrTx/>
              <a:buSzPct val="100000"/>
              <a:buFont typeface="Arial" panose="020B0604020202020204" pitchFamily="34" charset="0"/>
              <a:buNone/>
              <a:defRPr/>
            </a:pPr>
            <a:r>
              <a:rPr kumimoji="0" lang="zh-CN" altLang="en-US"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800" b="1" i="1"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2" name="Rectangle 6"/>
          <p:cNvSpPr>
            <a:spLocks noGrp="1" noChangeArrowheads="1"/>
          </p:cNvSpPr>
          <p:nvPr>
            <p:ph type="ftr" sz="quarter" idx="4"/>
          </p:nvPr>
        </p:nvSpPr>
        <p:spPr bwMode="auto">
          <a:xfrm>
            <a:off x="0" y="9721850"/>
            <a:ext cx="3076575" cy="511175"/>
          </a:xfrm>
          <a:prstGeom prst="rect">
            <a:avLst/>
          </a:prstGeom>
          <a:noFill/>
          <a:ln w="9525" cmpd="sng">
            <a:noFill/>
            <a:bevel/>
          </a:ln>
        </p:spPr>
        <p:txBody>
          <a:bodyPr vert="horz" wrap="square" lIns="99048" tIns="49524" rIns="99048" bIns="49524" numCol="1" anchor="b" anchorCtr="0" compatLnSpc="1"/>
          <a:lstStyle>
            <a:lvl1pPr>
              <a:buFont typeface="Arial" panose="020B0604020202020204" pitchFamily="34" charset="0"/>
              <a:buNone/>
              <a:defRPr sz="1300" b="1" i="1">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1" i="1"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w="9525" cmpd="sng">
            <a:noFill/>
            <a:bevel/>
          </a:ln>
        </p:spPr>
        <p:txBody>
          <a:bodyPr vert="horz" wrap="square" lIns="99048" tIns="49524" rIns="99048" bIns="49524" numCol="1" anchor="b" anchorCtr="0" compatLnSpc="1"/>
          <a:p>
            <a:pPr lvl="0" algn="r" eaLnBrk="1" hangingPunct="1">
              <a:buNone/>
            </a:pPr>
            <a:fld id="{9A0DB2DC-4C9A-4742-B13C-FB6460FD3503}" type="slidenum">
              <a:rPr lang="zh-CN" altLang="en-US" dirty="0">
                <a:latin typeface="Arial" panose="020B0604020202020204" pitchFamily="34" charset="0"/>
                <a:sym typeface="Arial" panose="020B0604020202020204" pitchFamily="34" charset="0"/>
              </a:rPr>
            </a:fld>
            <a:endParaRPr lang="zh-CN" altLang="en-US" sz="1300" dirty="0">
              <a:latin typeface="Arial" panose="020B0604020202020204" pitchFamily="34" charset="0"/>
              <a:sym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052513" y="2349500"/>
            <a:ext cx="11933237" cy="1620838"/>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105025" y="4284663"/>
            <a:ext cx="9828213" cy="193198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701675" y="303213"/>
            <a:ext cx="12634913" cy="126047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01675" y="1763713"/>
            <a:ext cx="12634913" cy="499110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79050" y="303213"/>
            <a:ext cx="3157538" cy="64516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01675" y="303213"/>
            <a:ext cx="9324975" cy="645160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052513" y="2349500"/>
            <a:ext cx="11933237" cy="1620838"/>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105025" y="4284663"/>
            <a:ext cx="9828213" cy="193198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29075CA4-0625-48C9-AF45-4DCA15647AA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321C1F07-3C32-4BA9-9C75-93BB6BDB35C0}"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09663" y="4859338"/>
            <a:ext cx="11931650" cy="15017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09663" y="3205163"/>
            <a:ext cx="11931650"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F18934FA-B50E-446C-AD52-492837D63BC1}"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71525" y="1428750"/>
            <a:ext cx="6172200"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7096125" y="1428750"/>
            <a:ext cx="6172200"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4"/>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5563F0D5-278C-468C-B729-11A6198BFED2}"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675" y="303213"/>
            <a:ext cx="12634913" cy="126047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01675" y="1692275"/>
            <a:ext cx="620236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701675" y="2397125"/>
            <a:ext cx="6202363"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7131050" y="1692275"/>
            <a:ext cx="62055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7131050" y="2397125"/>
            <a:ext cx="6205538"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6"/>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B114CF9F-7EBE-4D70-A0C0-FC28CF66D758}"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7"/>
          <p:cNvSpPr>
            <a:spLocks noGrp="1"/>
          </p:cNvSpPr>
          <p:nvPr>
            <p:ph type="ftr" sz="quarter" idx="1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8"/>
          <p:cNvSpPr>
            <a:spLocks noGrp="1"/>
          </p:cNvSpPr>
          <p:nvPr>
            <p:ph type="sldNum" sz="quarter" idx="1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8" name="日期占位符 2"/>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9BE78C73-BE8B-47D0-B4FF-B1E564234E0D}"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3"/>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4"/>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8" name="日期占位符 1"/>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73CFD6CD-E544-4A45-9550-F95DB3EB5686}"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2"/>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3"/>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701675" y="303213"/>
            <a:ext cx="12634913" cy="126047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701675" y="1763713"/>
            <a:ext cx="12634913" cy="49911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675" y="301625"/>
            <a:ext cx="4618038" cy="1281113"/>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487988" y="301625"/>
            <a:ext cx="7848600"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01675" y="1582738"/>
            <a:ext cx="461803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8" name="日期占位符 4"/>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ABD9D11F-69DE-47EE-80FD-35736C027EA5}"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751138" y="5292725"/>
            <a:ext cx="8423275" cy="62547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751138" y="676275"/>
            <a:ext cx="8423275" cy="4535488"/>
          </a:xfrm>
        </p:spPr>
        <p:txBody>
          <a:bodyPr vert="horz" wrap="square" lIns="101600" tIns="0" rIns="8255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1008380" rtl="0" eaLnBrk="0" fontAlgn="base" latinLnBrk="0" hangingPunct="0">
              <a:lnSpc>
                <a:spcPct val="130000"/>
              </a:lnSpc>
              <a:spcBef>
                <a:spcPct val="0"/>
              </a:spcBef>
              <a:spcAft>
                <a:spcPts val="100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2751138" y="5918200"/>
            <a:ext cx="842327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8" name="日期占位符 4"/>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F6A5C1CF-4FAF-46EC-B9E5-ADF8CF3617D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ACB944A5-720B-46AA-A2F1-F4BC7C49F6F5}"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44125" y="476250"/>
            <a:ext cx="3124200" cy="65087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71525" y="476250"/>
            <a:ext cx="9220200" cy="650875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ED386DB0-4961-4D4C-B406-CDA3E7967D8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052513" y="2349500"/>
            <a:ext cx="11933237" cy="1620838"/>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105025" y="4284663"/>
            <a:ext cx="9828213" cy="193198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52E5113E-5251-4B68-B3B1-CD5A286E6936}"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58C1ED0F-9598-4D50-BA5A-A2555DF095C4}"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109663" y="4859338"/>
            <a:ext cx="11931650" cy="15017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09663" y="3205163"/>
            <a:ext cx="11931650"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1E4FF99C-5D49-4B39-AE41-E6D1C6CAAC4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71525" y="1428750"/>
            <a:ext cx="6172200"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7096125" y="1428750"/>
            <a:ext cx="6172200" cy="5556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4"/>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E41F7834-2898-4903-BF4C-74F4AF2C7EF8}"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675" y="303213"/>
            <a:ext cx="12634913" cy="126047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01675" y="1692275"/>
            <a:ext cx="620236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701675" y="2397125"/>
            <a:ext cx="6202363"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7131050" y="1692275"/>
            <a:ext cx="62055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7131050" y="2397125"/>
            <a:ext cx="6205538"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6"/>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C7AEBDC8-89DD-454C-9AD9-86718753CFC9}"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7"/>
          <p:cNvSpPr>
            <a:spLocks noGrp="1"/>
          </p:cNvSpPr>
          <p:nvPr>
            <p:ph type="ftr" sz="quarter" idx="1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8"/>
          <p:cNvSpPr>
            <a:spLocks noGrp="1"/>
          </p:cNvSpPr>
          <p:nvPr>
            <p:ph type="sldNum" sz="quarter" idx="1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8" name="日期占位符 2"/>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0B6F4504-BF55-4A11-B1D0-9B8490ED0F16}"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3"/>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4"/>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09663" y="4859338"/>
            <a:ext cx="11931650" cy="15017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09663" y="3205163"/>
            <a:ext cx="11931650" cy="16541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8" name="日期占位符 1"/>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FA7479E7-4A80-4B20-9C23-269CA2B10A0F}"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2"/>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3"/>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01675" y="301625"/>
            <a:ext cx="4618038" cy="1281113"/>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487988" y="301625"/>
            <a:ext cx="7848600"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01675" y="1582738"/>
            <a:ext cx="461803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8" name="日期占位符 4"/>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768284B3-2032-423A-9812-F1663DC46AAF}"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751138" y="5292725"/>
            <a:ext cx="8423275" cy="62547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751138" y="676275"/>
            <a:ext cx="8423275" cy="4535488"/>
          </a:xfrm>
        </p:spPr>
        <p:txBody>
          <a:bodyPr vert="horz" wrap="square" lIns="101600" tIns="0" rIns="82550" bIns="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1008380" rtl="0" eaLnBrk="0" fontAlgn="base" latinLnBrk="0" hangingPunct="0">
              <a:lnSpc>
                <a:spcPct val="130000"/>
              </a:lnSpc>
              <a:spcBef>
                <a:spcPct val="0"/>
              </a:spcBef>
              <a:spcAft>
                <a:spcPts val="100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Arial" panose="020B0604020202020204" pitchFamily="34" charset="0"/>
            </a:endParaRPr>
          </a:p>
        </p:txBody>
      </p:sp>
      <p:sp>
        <p:nvSpPr>
          <p:cNvPr id="4" name="文本占位符 3"/>
          <p:cNvSpPr>
            <a:spLocks noGrp="1"/>
          </p:cNvSpPr>
          <p:nvPr>
            <p:ph type="body" sz="half" idx="2"/>
          </p:nvPr>
        </p:nvSpPr>
        <p:spPr>
          <a:xfrm>
            <a:off x="2751138" y="5918200"/>
            <a:ext cx="842327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8" name="日期占位符 4"/>
          <p:cNvSpPr>
            <a:spLocks noGrp="1"/>
          </p:cNvSpPr>
          <p:nvPr>
            <p:ph type="dt" sz="half" idx="1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97BBD44E-FD86-4796-822D-0BE9825F7D2E}"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5"/>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6"/>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E08CB50D-FD07-4EC5-9995-6F6A8AE10AE4}"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bg>
      <p:bgPr>
        <a:gradFill rotWithShape="0">
          <a:gsLst>
            <a:gs pos="0">
              <a:srgbClr val="FFFFFF"/>
            </a:gs>
            <a:gs pos="100000">
              <a:srgbClr val="DCDCDC"/>
            </a:gs>
          </a:gsLst>
          <a:lin ang="5400000" scaled="1"/>
          <a:tileRect/>
        </a:gra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144125" y="476250"/>
            <a:ext cx="3124200" cy="65087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71525" y="476250"/>
            <a:ext cx="9220200" cy="650875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8" name="日期占位符 3"/>
          <p:cNvSpPr>
            <a:spLocks noGrp="1"/>
          </p:cNvSpPr>
          <p:nvPr>
            <p:ph type="dt" sz="half" idx="2"/>
          </p:nvPr>
        </p:nvSpPr>
        <p:spPr bwMode="auto">
          <a:xfrm>
            <a:off x="1012825" y="7000875"/>
            <a:ext cx="3108325"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586A0861-D15D-4CDA-A392-7AFF4AEEF221}"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9" name="页脚占位符 4"/>
          <p:cNvSpPr>
            <a:spLocks noGrp="1"/>
          </p:cNvSpPr>
          <p:nvPr>
            <p:ph type="ftr" sz="quarter" idx="3"/>
          </p:nvPr>
        </p:nvSpPr>
        <p:spPr bwMode="auto">
          <a:xfrm>
            <a:off x="4738688" y="7000875"/>
            <a:ext cx="4560888" cy="349250"/>
          </a:xfrm>
          <a:prstGeom prst="rect">
            <a:avLst/>
          </a:prstGeom>
          <a:ln>
            <a:miter lim="800000"/>
          </a:ln>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10" name="灯片编号占位符 5"/>
          <p:cNvSpPr>
            <a:spLocks noGrp="1"/>
          </p:cNvSpPr>
          <p:nvPr>
            <p:ph type="sldNum" sz="quarter" idx="4"/>
          </p:nvPr>
        </p:nvSpPr>
        <p:spPr bwMode="auto">
          <a:xfrm>
            <a:off x="9915525" y="7000875"/>
            <a:ext cx="3108325" cy="349250"/>
          </a:xfrm>
          <a:prstGeom prst="rect">
            <a:avLst/>
          </a:prstGeom>
          <a:ln>
            <a:miter lim="800000"/>
          </a:ln>
        </p:spPr>
        <p:txBody>
          <a:bodyPr vert="horz" wrap="square" lIns="91440" tIns="45720" rIns="91440" bIns="45720" numCol="1" anchor="ctr" anchorCtr="0" compatLnSpc="1"/>
          <a:p>
            <a:pPr algn="r">
              <a:buNone/>
            </a:pPr>
            <a:fld id="{9A0DB2DC-4C9A-4742-B13C-FB6460FD3503}" type="slidenum">
              <a:rPr lang="zh-CN" altLang="en-US" dirty="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701675" y="303213"/>
            <a:ext cx="12634913" cy="126047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01675" y="1763713"/>
            <a:ext cx="6240463" cy="4991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7094538" y="1763713"/>
            <a:ext cx="6242050" cy="4991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01675" y="303213"/>
            <a:ext cx="12634913" cy="1260475"/>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01675" y="1692275"/>
            <a:ext cx="6202363"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701675" y="2397125"/>
            <a:ext cx="6202363" cy="43576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7131050" y="1692275"/>
            <a:ext cx="6205538"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7131050" y="2397125"/>
            <a:ext cx="6205538" cy="43576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01675" y="303213"/>
            <a:ext cx="12634913" cy="1260475"/>
          </a:xfrm>
          <a:prstGeom prst="rect">
            <a:avLst/>
          </a:prstGeom>
        </p:spPr>
        <p:txBody>
          <a:bodyPr/>
          <a:lstStyle/>
          <a:p>
            <a:r>
              <a:rPr lang="zh-CN" altLang="en-US" smtClean="0"/>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01675" y="301625"/>
            <a:ext cx="4618038" cy="1281113"/>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487988" y="301625"/>
            <a:ext cx="7848600" cy="6453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701675" y="1582738"/>
            <a:ext cx="4618038" cy="5172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751138" y="5292725"/>
            <a:ext cx="8423275" cy="6254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751138" y="676275"/>
            <a:ext cx="8423275" cy="45354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0" rtl="0" eaLnBrk="0" fontAlgn="base" latinLnBrk="0" hangingPunct="0">
              <a:lnSpc>
                <a:spcPct val="100000"/>
              </a:lnSpc>
              <a:spcBef>
                <a:spcPct val="20000"/>
              </a:spcBef>
              <a:spcAft>
                <a:spcPct val="0"/>
              </a:spcAft>
              <a:buClrTx/>
              <a:buSzPct val="100000"/>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Calibri" panose="020F0502020204030204" pitchFamily="34" charset="0"/>
            </a:endParaRPr>
          </a:p>
        </p:txBody>
      </p:sp>
      <p:sp>
        <p:nvSpPr>
          <p:cNvPr id="4" name="文本占位符 3"/>
          <p:cNvSpPr>
            <a:spLocks noGrp="1"/>
          </p:cNvSpPr>
          <p:nvPr>
            <p:ph type="body" sz="half" idx="2"/>
          </p:nvPr>
        </p:nvSpPr>
        <p:spPr>
          <a:xfrm>
            <a:off x="2751138" y="5918200"/>
            <a:ext cx="8423275" cy="88741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3.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图片 1" descr="新名片-黄总-李小姐"/>
          <p:cNvPicPr>
            <a:picLocks noChangeAspect="1"/>
          </p:cNvPicPr>
          <p:nvPr userDrawn="1"/>
        </p:nvPicPr>
        <p:blipFill>
          <a:blip r:embed="rId13"/>
          <a:srcRect l="-3870" t="-24402" r="34064" b="-34450"/>
          <a:stretch>
            <a:fillRect/>
          </a:stretch>
        </p:blipFill>
        <p:spPr>
          <a:xfrm>
            <a:off x="1755775" y="474663"/>
            <a:ext cx="1585913" cy="463550"/>
          </a:xfrm>
          <a:prstGeom prst="rect">
            <a:avLst/>
          </a:prstGeom>
          <a:noFill/>
          <a:ln w="9525">
            <a:noFill/>
          </a:ln>
        </p:spPr>
      </p:pic>
      <p:sp>
        <p:nvSpPr>
          <p:cNvPr id="1027" name="圆: 空心 14"/>
          <p:cNvSpPr/>
          <p:nvPr userDrawn="1"/>
        </p:nvSpPr>
        <p:spPr>
          <a:xfrm>
            <a:off x="-769937" y="-985837"/>
            <a:ext cx="2341562" cy="2373312"/>
          </a:xfrm>
          <a:custGeom>
            <a:avLst/>
            <a:gdLst/>
            <a:ahLst/>
            <a:cxnLst>
              <a:cxn ang="0">
                <a:pos x="0" y="10800"/>
              </a:cxn>
              <a:cxn ang="0">
                <a:pos x="10800" y="0"/>
              </a:cxn>
              <a:cxn ang="0">
                <a:pos x="21600" y="10800"/>
              </a:cxn>
              <a:cxn ang="0">
                <a:pos x="10800" y="21600"/>
              </a:cxn>
              <a:cxn ang="0">
                <a:pos x="0" y="10800"/>
              </a:cxn>
              <a:cxn ang="0">
                <a:pos x="2255" y="10800"/>
              </a:cxn>
              <a:cxn ang="0">
                <a:pos x="10800" y="19345"/>
              </a:cxn>
              <a:cxn ang="0">
                <a:pos x="19345" y="10800"/>
              </a:cxn>
              <a:cxn ang="0">
                <a:pos x="10800" y="2255"/>
              </a:cxn>
              <a:cxn ang="0">
                <a:pos x="2255" y="10800"/>
              </a:cxn>
            </a:cxnLst>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55" y="10800"/>
                </a:moveTo>
                <a:cubicBezTo>
                  <a:pt x="2255" y="15519"/>
                  <a:pt x="6081" y="19345"/>
                  <a:pt x="10800" y="19345"/>
                </a:cubicBezTo>
                <a:cubicBezTo>
                  <a:pt x="15519" y="19345"/>
                  <a:pt x="19345" y="15519"/>
                  <a:pt x="19345" y="10800"/>
                </a:cubicBezTo>
                <a:cubicBezTo>
                  <a:pt x="19345" y="6081"/>
                  <a:pt x="15519" y="2255"/>
                  <a:pt x="10800" y="2255"/>
                </a:cubicBezTo>
                <a:cubicBezTo>
                  <a:pt x="6081" y="2255"/>
                  <a:pt x="2255" y="6081"/>
                  <a:pt x="2255" y="10800"/>
                </a:cubicBezTo>
                <a:close/>
              </a:path>
            </a:pathLst>
          </a:custGeom>
          <a:solidFill>
            <a:srgbClr val="2AD2C9"/>
          </a:solidFill>
          <a:ln w="9525">
            <a:noFill/>
          </a:ln>
        </p:spPr>
        <p:txBody>
          <a:bodyPr/>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mj-lt"/>
          <a:ea typeface="+mj-ea"/>
          <a:cs typeface="+mj-cs"/>
          <a:sym typeface="Calibri" panose="020F0502020204030204" pitchFamily="34" charset="0"/>
        </a:defRPr>
      </a:lvl1pPr>
      <a:lvl2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13271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7843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2415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6987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155950" indent="-1327150" algn="ctr" defTabSz="0" rtl="0" eaLnBrk="0" fontAlgn="base" hangingPunct="0">
        <a:spcBef>
          <a:spcPct val="0"/>
        </a:spcBef>
        <a:spcAft>
          <a:spcPct val="0"/>
        </a:spcAft>
        <a:buSzPct val="100000"/>
        <a:buFont typeface="Times New Roman" panose="02020603050405020304" pitchFamily="18" charset="0"/>
        <a:defRPr sz="6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495300" indent="-495300" algn="l" defTabSz="0" rtl="0" eaLnBrk="0" fontAlgn="base" hangingPunct="0">
        <a:spcBef>
          <a:spcPct val="20000"/>
        </a:spcBef>
        <a:spcAft>
          <a:spcPct val="0"/>
        </a:spcAft>
        <a:buSzPct val="100000"/>
        <a:buFont typeface="Arial" panose="020B0604020202020204" pitchFamily="34" charset="0"/>
        <a:buChar char="•"/>
        <a:defRPr sz="4700">
          <a:solidFill>
            <a:schemeClr val="tx1"/>
          </a:solidFill>
          <a:latin typeface="+mn-lt"/>
          <a:ea typeface="+mn-ea"/>
          <a:cs typeface="+mn-cs"/>
          <a:sym typeface="Calibri" panose="020F0502020204030204" pitchFamily="34" charset="0"/>
        </a:defRPr>
      </a:lvl1pPr>
      <a:lvl2pPr marL="1078230" indent="-414655" algn="l" defTabSz="0" rtl="0" eaLnBrk="0" fontAlgn="base" hangingPunct="0">
        <a:spcBef>
          <a:spcPct val="20000"/>
        </a:spcBef>
        <a:spcAft>
          <a:spcPct val="0"/>
        </a:spcAft>
        <a:buSzPct val="100000"/>
        <a:buFont typeface="Arial" panose="020B0604020202020204" pitchFamily="34" charset="0"/>
        <a:buChar char="–"/>
        <a:defRPr sz="4100">
          <a:solidFill>
            <a:schemeClr val="tx1"/>
          </a:solidFill>
          <a:latin typeface="+mn-lt"/>
          <a:ea typeface="+mn-ea"/>
          <a:sym typeface="Calibri" panose="020F0502020204030204" pitchFamily="34" charset="0"/>
        </a:defRPr>
      </a:lvl2pPr>
      <a:lvl3pPr marL="1659255" indent="-332105" algn="l" defTabSz="0" rtl="0" eaLnBrk="0" fontAlgn="base" hangingPunct="0">
        <a:spcBef>
          <a:spcPct val="20000"/>
        </a:spcBef>
        <a:spcAft>
          <a:spcPct val="0"/>
        </a:spcAft>
        <a:buSzPct val="100000"/>
        <a:buFont typeface="Arial" panose="020B0604020202020204" pitchFamily="34" charset="0"/>
        <a:buChar char="•"/>
        <a:defRPr sz="3500">
          <a:solidFill>
            <a:schemeClr val="tx1"/>
          </a:solidFill>
          <a:latin typeface="+mn-lt"/>
          <a:ea typeface="+mn-ea"/>
          <a:sym typeface="Calibri" panose="020F0502020204030204" pitchFamily="34" charset="0"/>
        </a:defRPr>
      </a:lvl3pPr>
      <a:lvl4pPr marL="2324100"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4pPr>
      <a:lvl5pPr marL="2987675"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5pPr>
      <a:lvl6pPr marL="3444875"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6pPr>
      <a:lvl7pPr marL="3902075"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7pPr>
      <a:lvl8pPr marL="4359275"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8pPr>
      <a:lvl9pPr marL="4816475" indent="-330200" algn="l" defTabSz="0" rtl="0" eaLnBrk="0" fontAlgn="base" hangingPunct="0">
        <a:spcBef>
          <a:spcPct val="20000"/>
        </a:spcBef>
        <a:spcAft>
          <a:spcPct val="0"/>
        </a:spcAft>
        <a:buSzPct val="100000"/>
        <a:buFont typeface="Arial" panose="020B0604020202020204" pitchFamily="34" charset="0"/>
        <a:buChar char="»"/>
        <a:defRPr sz="29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1"/>
          <a:tileRect/>
        </a:gradFill>
        <a:effectLst/>
      </p:bgPr>
    </p:bg>
    <p:spTree>
      <p:nvGrpSpPr>
        <p:cNvPr id="1" name=""/>
        <p:cNvGrpSpPr/>
        <p:nvPr/>
      </p:nvGrpSpPr>
      <p:grpSpPr/>
      <p:sp>
        <p:nvSpPr>
          <p:cNvPr id="1026" name="标题占位符 1"/>
          <p:cNvSpPr>
            <a:spLocks noGrp="1"/>
          </p:cNvSpPr>
          <p:nvPr>
            <p:ph type="title"/>
          </p:nvPr>
        </p:nvSpPr>
        <p:spPr>
          <a:xfrm>
            <a:off x="771525" y="476250"/>
            <a:ext cx="12496800" cy="714375"/>
          </a:xfrm>
          <a:prstGeom prst="rect">
            <a:avLst/>
          </a:prstGeom>
          <a:noFill/>
          <a:ln w="9525">
            <a:noFill/>
          </a:ln>
        </p:spPr>
        <p:txBody>
          <a:bodyPr lIns="101600" tIns="38100" rIns="76200" bIns="38100"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771525" y="1428750"/>
            <a:ext cx="12496800" cy="5556250"/>
          </a:xfrm>
          <a:prstGeom prst="rect">
            <a:avLst/>
          </a:prstGeom>
          <a:noFill/>
          <a:ln w="9525">
            <a:noFill/>
          </a:ln>
        </p:spPr>
        <p:txBody>
          <a:bodyPr lIns="101600" tIns="0" rIns="82550" bIns="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052" name="日期占位符 3"/>
          <p:cNvSpPr>
            <a:spLocks noGrp="1" noChangeArrowheads="1"/>
          </p:cNvSpPr>
          <p:nvPr>
            <p:ph type="dt" sz="half" idx="2"/>
          </p:nvPr>
        </p:nvSpPr>
        <p:spPr bwMode="auto">
          <a:xfrm>
            <a:off x="1012825" y="7000875"/>
            <a:ext cx="3108325" cy="349250"/>
          </a:xfrm>
          <a:prstGeom prst="rect">
            <a:avLst/>
          </a:prstGeom>
          <a:noFill/>
          <a:ln w="9525">
            <a:noFill/>
            <a:miter lim="800000"/>
          </a:ln>
        </p:spPr>
        <p:txBody>
          <a:bodyPr vert="horz" wrap="square" lIns="91440" tIns="45720" rIns="91440" bIns="45720" numCol="1" anchor="ctr" anchorCtr="0" compatLnSpc="1"/>
          <a:lstStyle>
            <a:lvl1pPr>
              <a:buFont typeface="Arial" panose="020B0604020202020204" pitchFamily="34" charset="0"/>
              <a:buNone/>
              <a:defRPr sz="13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30CB95FF-726B-469A-ADA3-8A28C5532042}"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3" name="页脚占位符 4"/>
          <p:cNvSpPr>
            <a:spLocks noGrp="1" noChangeArrowheads="1"/>
          </p:cNvSpPr>
          <p:nvPr>
            <p:ph type="ftr" sz="quarter" idx="3"/>
          </p:nvPr>
        </p:nvSpPr>
        <p:spPr bwMode="auto">
          <a:xfrm>
            <a:off x="4738688" y="7000875"/>
            <a:ext cx="4560888" cy="349250"/>
          </a:xfrm>
          <a:prstGeom prst="rect">
            <a:avLst/>
          </a:prstGeom>
          <a:noFill/>
          <a:ln w="9525">
            <a:noFill/>
            <a:miter lim="800000"/>
          </a:ln>
        </p:spPr>
        <p:txBody>
          <a:bodyPr vert="horz" wrap="square" lIns="91440" tIns="45720" rIns="91440" bIns="45720" numCol="1" anchor="ctr" anchorCtr="0" compatLnSpc="1"/>
          <a:lstStyle>
            <a:lvl1pPr algn="ctr">
              <a:buFont typeface="Arial" panose="020B0604020202020204" pitchFamily="34" charset="0"/>
              <a:buNone/>
              <a:defRPr sz="13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2054" name="灯片编号占位符 5"/>
          <p:cNvSpPr>
            <a:spLocks noGrp="1" noChangeArrowheads="1"/>
          </p:cNvSpPr>
          <p:nvPr>
            <p:ph type="sldNum" sz="quarter" idx="4"/>
          </p:nvPr>
        </p:nvSpPr>
        <p:spPr bwMode="auto">
          <a:xfrm>
            <a:off x="9915525" y="7000875"/>
            <a:ext cx="3108325" cy="349250"/>
          </a:xfrm>
          <a:prstGeom prst="rect">
            <a:avLst/>
          </a:prstGeom>
          <a:noFill/>
          <a:ln w="9525">
            <a:noFill/>
            <a:miter lim="800000"/>
          </a:ln>
        </p:spPr>
        <p:txBody>
          <a:bodyPr vert="horz" wrap="square" lIns="91440" tIns="45720" rIns="91440" bIns="45720" numCol="1" anchor="ctr" anchorCtr="0" compatLnSpc="1"/>
          <a:lstStyle>
            <a:lvl1pPr algn="r">
              <a:defRPr sz="1300">
                <a:solidFill>
                  <a:srgbClr val="898989"/>
                </a:solidFill>
              </a:defRPr>
            </a:lvl1pPr>
          </a:lstStyle>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2055" name="KSO_TEMPLATE" hidden="1"/>
          <p:cNvSpPr>
            <a:spLocks noChangeArrowheads="1"/>
          </p:cNvSpPr>
          <p:nvPr/>
        </p:nvSpPr>
        <p:spPr bwMode="auto">
          <a:xfrm>
            <a:off x="0" y="0"/>
            <a:ext cx="0" cy="0"/>
          </a:xfrm>
          <a:prstGeom prst="rect">
            <a:avLst/>
          </a:prstGeom>
          <a:solidFill>
            <a:schemeClr val="accent1"/>
          </a:solidFill>
          <a:ln w="12700" cap="flat" cmpd="sng">
            <a:solidFill>
              <a:srgbClr val="42719B"/>
            </a:solid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p:txStyles>
    <p:titleStyle>
      <a:lvl1pPr marL="1008380" indent="-1008380" algn="l" rtl="0" eaLnBrk="0" fontAlgn="base" hangingPunct="0">
        <a:spcBef>
          <a:spcPct val="0"/>
        </a:spcBef>
        <a:spcAft>
          <a:spcPct val="0"/>
        </a:spcAft>
        <a:defRPr sz="3000" b="1">
          <a:solidFill>
            <a:schemeClr val="tx1"/>
          </a:solidFill>
          <a:latin typeface="+mj-lt"/>
          <a:ea typeface="+mj-ea"/>
          <a:cs typeface="+mj-cs"/>
          <a:sym typeface="Arial" panose="020B0604020202020204" pitchFamily="34" charset="0"/>
        </a:defRPr>
      </a:lvl1pPr>
      <a:lvl2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4655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9227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3799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8371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9pPr>
    </p:titleStyle>
    <p:bodyStyle>
      <a:lvl1pPr marL="25273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cs typeface="+mn-cs"/>
          <a:sym typeface="Arial" panose="020B0604020202020204" pitchFamily="34" charset="0"/>
        </a:defRPr>
      </a:lvl1pPr>
      <a:lvl2pPr marL="755650"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2pPr>
      <a:lvl3pPr marL="1260475"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3pPr>
      <a:lvl4pPr marL="176530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4pPr>
      <a:lvl5pPr marL="2268855"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5pPr>
      <a:lvl6pPr marL="27260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6pPr>
      <a:lvl7pPr marL="31832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7pPr>
      <a:lvl8pPr marL="36404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8pPr>
      <a:lvl9pPr marL="40976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FFFFF"/>
            </a:gs>
            <a:gs pos="100000">
              <a:srgbClr val="DCDCDC"/>
            </a:gs>
          </a:gsLst>
          <a:lin ang="5400000" scaled="1"/>
          <a:tileRect/>
        </a:gradFill>
        <a:effectLst/>
      </p:bgPr>
    </p:bg>
    <p:spTree>
      <p:nvGrpSpPr>
        <p:cNvPr id="1" name=""/>
        <p:cNvGrpSpPr/>
        <p:nvPr/>
      </p:nvGrpSpPr>
      <p:grpSpPr/>
      <p:sp>
        <p:nvSpPr>
          <p:cNvPr id="2050" name="标题占位符 1"/>
          <p:cNvSpPr>
            <a:spLocks noGrp="1"/>
          </p:cNvSpPr>
          <p:nvPr>
            <p:ph type="title"/>
          </p:nvPr>
        </p:nvSpPr>
        <p:spPr>
          <a:xfrm>
            <a:off x="771525" y="476250"/>
            <a:ext cx="12496800" cy="714375"/>
          </a:xfrm>
          <a:prstGeom prst="rect">
            <a:avLst/>
          </a:prstGeom>
          <a:noFill/>
          <a:ln w="9525">
            <a:noFill/>
          </a:ln>
        </p:spPr>
        <p:txBody>
          <a:bodyPr lIns="101600" tIns="38100" rIns="76200" bIns="38100" anchor="ctr" anchorCtr="0"/>
          <a:p>
            <a:pPr lvl="0"/>
            <a:r>
              <a:rPr lang="zh-CN" altLang="en-US" dirty="0"/>
              <a:t>单击此处编辑母版标题样式</a:t>
            </a:r>
            <a:endParaRPr lang="zh-CN" altLang="en-US" dirty="0"/>
          </a:p>
        </p:txBody>
      </p:sp>
      <p:sp>
        <p:nvSpPr>
          <p:cNvPr id="2051" name="文本占位符 2"/>
          <p:cNvSpPr>
            <a:spLocks noGrp="1"/>
          </p:cNvSpPr>
          <p:nvPr>
            <p:ph type="body" idx="1"/>
          </p:nvPr>
        </p:nvSpPr>
        <p:spPr>
          <a:xfrm>
            <a:off x="771525" y="1428750"/>
            <a:ext cx="12496800" cy="5556250"/>
          </a:xfrm>
          <a:prstGeom prst="rect">
            <a:avLst/>
          </a:prstGeom>
          <a:noFill/>
          <a:ln w="9525">
            <a:noFill/>
          </a:ln>
        </p:spPr>
        <p:txBody>
          <a:bodyPr lIns="101600" tIns="0" rIns="82550" bIns="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076" name="日期占位符 3"/>
          <p:cNvSpPr>
            <a:spLocks noGrp="1" noChangeArrowheads="1"/>
          </p:cNvSpPr>
          <p:nvPr>
            <p:ph type="dt" sz="half" idx="2"/>
          </p:nvPr>
        </p:nvSpPr>
        <p:spPr bwMode="auto">
          <a:xfrm>
            <a:off x="1012825" y="7000875"/>
            <a:ext cx="3108325" cy="349250"/>
          </a:xfrm>
          <a:prstGeom prst="rect">
            <a:avLst/>
          </a:prstGeom>
          <a:noFill/>
          <a:ln w="9525">
            <a:noFill/>
            <a:miter lim="800000"/>
          </a:ln>
        </p:spPr>
        <p:txBody>
          <a:bodyPr vert="horz" wrap="square" lIns="91440" tIns="45720" rIns="91440" bIns="45720" numCol="1" anchor="ctr" anchorCtr="0" compatLnSpc="1"/>
          <a:lstStyle>
            <a:lvl1pPr>
              <a:buFont typeface="Arial" panose="020B0604020202020204" pitchFamily="34" charset="0"/>
              <a:buNone/>
              <a:defRPr sz="1300">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fld id="{6497496B-3C24-46C7-8DD7-72B96C77EF2A}" type="datetime1">
              <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077" name="页脚占位符 4"/>
          <p:cNvSpPr>
            <a:spLocks noGrp="1" noChangeArrowheads="1"/>
          </p:cNvSpPr>
          <p:nvPr>
            <p:ph type="ftr" sz="quarter" idx="3"/>
          </p:nvPr>
        </p:nvSpPr>
        <p:spPr bwMode="auto">
          <a:xfrm>
            <a:off x="4738688" y="7000875"/>
            <a:ext cx="4560888" cy="349250"/>
          </a:xfrm>
          <a:prstGeom prst="rect">
            <a:avLst/>
          </a:prstGeom>
          <a:noFill/>
          <a:ln w="9525">
            <a:noFill/>
            <a:miter lim="800000"/>
          </a:ln>
        </p:spPr>
        <p:txBody>
          <a:bodyPr vert="horz" wrap="square" lIns="91440" tIns="45720" rIns="91440" bIns="45720" numCol="1" anchor="ctr" anchorCtr="0" compatLnSpc="1"/>
          <a:lstStyle>
            <a:lvl1pPr algn="ctr">
              <a:buFont typeface="Arial" panose="020B0604020202020204" pitchFamily="34" charset="0"/>
              <a:buNone/>
              <a:defRPr sz="1300">
                <a:solidFill>
                  <a:srgbClr val="898989"/>
                </a:solidFill>
              </a:defRPr>
            </a:lvl1pP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300" b="0" i="0" u="none" strike="noStrike" kern="1200" cap="none" spc="0" normalizeH="0" baseline="0" noProof="0">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078" name="灯片编号占位符 5"/>
          <p:cNvSpPr>
            <a:spLocks noGrp="1" noChangeArrowheads="1"/>
          </p:cNvSpPr>
          <p:nvPr>
            <p:ph type="sldNum" sz="quarter" idx="4"/>
          </p:nvPr>
        </p:nvSpPr>
        <p:spPr bwMode="auto">
          <a:xfrm>
            <a:off x="9915525" y="7000875"/>
            <a:ext cx="3108325" cy="349250"/>
          </a:xfrm>
          <a:prstGeom prst="rect">
            <a:avLst/>
          </a:prstGeom>
          <a:noFill/>
          <a:ln w="9525">
            <a:noFill/>
            <a:miter lim="800000"/>
          </a:ln>
        </p:spPr>
        <p:txBody>
          <a:bodyPr vert="horz" wrap="square" lIns="91440" tIns="45720" rIns="91440" bIns="45720" numCol="1" anchor="ctr" anchorCtr="0" compatLnSpc="1"/>
          <a:lstStyle>
            <a:lvl1pPr algn="r">
              <a:defRPr sz="1300">
                <a:solidFill>
                  <a:srgbClr val="898989"/>
                </a:solidFill>
              </a:defRPr>
            </a:lvl1pPr>
          </a:lstStyle>
          <a:p>
            <a:pPr lvl="0" eaLnBrk="1" hangingPunct="1">
              <a:buNone/>
            </a:pPr>
            <a:fld id="{9A0DB2DC-4C9A-4742-B13C-FB6460FD3503}" type="slidenum">
              <a:rPr lang="zh-CN" altLang="en-US" dirty="0">
                <a:latin typeface="Calibri" panose="020F0502020204030204" pitchFamily="34" charset="0"/>
              </a:rPr>
            </a:fld>
            <a:endParaRPr lang="zh-CN" altLang="en-US" dirty="0">
              <a:latin typeface="Calibri" panose="020F0502020204030204" pitchFamily="34" charset="0"/>
            </a:endParaRPr>
          </a:p>
        </p:txBody>
      </p:sp>
      <p:sp>
        <p:nvSpPr>
          <p:cNvPr id="3079" name="KSO_TEMPLATE" hidden="1"/>
          <p:cNvSpPr>
            <a:spLocks noChangeArrowheads="1"/>
          </p:cNvSpPr>
          <p:nvPr/>
        </p:nvSpPr>
        <p:spPr bwMode="auto">
          <a:xfrm>
            <a:off x="0" y="0"/>
            <a:ext cx="0" cy="0"/>
          </a:xfrm>
          <a:prstGeom prst="rect">
            <a:avLst/>
          </a:prstGeom>
          <a:solidFill>
            <a:schemeClr val="accent1"/>
          </a:solidFill>
          <a:ln w="12700" cap="flat" cmpd="sng">
            <a:solidFill>
              <a:srgbClr val="42719B"/>
            </a:solidFill>
            <a:miter lim="800000"/>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p:txStyles>
    <p:titleStyle>
      <a:lvl1pPr marL="1008380" indent="-1008380" algn="l" rtl="0" eaLnBrk="0" fontAlgn="base" hangingPunct="0">
        <a:spcBef>
          <a:spcPct val="0"/>
        </a:spcBef>
        <a:spcAft>
          <a:spcPct val="0"/>
        </a:spcAft>
        <a:defRPr sz="3000" b="1">
          <a:solidFill>
            <a:schemeClr val="tx1"/>
          </a:solidFill>
          <a:latin typeface="+mj-lt"/>
          <a:ea typeface="+mj-ea"/>
          <a:cs typeface="+mj-cs"/>
          <a:sym typeface="Arial" panose="020B0604020202020204" pitchFamily="34" charset="0"/>
        </a:defRPr>
      </a:lvl1pPr>
      <a:lvl2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1008380" indent="-1008380" algn="l" rtl="0" eaLnBrk="0" fontAlgn="base" hangingPunct="0">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4655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9227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3799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837180" indent="-1008380" algn="l" rtl="0" fontAlgn="base">
        <a:spcBef>
          <a:spcPct val="0"/>
        </a:spcBef>
        <a:spcAft>
          <a:spcPct val="0"/>
        </a:spcAft>
        <a:defRPr sz="3000" b="1">
          <a:solidFill>
            <a:schemeClr val="tx1"/>
          </a:solidFill>
          <a:latin typeface="Arial" panose="020B0604020202020204" pitchFamily="34" charset="0"/>
          <a:ea typeface="微软雅黑" panose="020B0503020204020204" pitchFamily="34" charset="-122"/>
          <a:sym typeface="Arial" panose="020B0604020202020204" pitchFamily="34" charset="0"/>
        </a:defRPr>
      </a:lvl9pPr>
    </p:titleStyle>
    <p:bodyStyle>
      <a:lvl1pPr marL="25273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cs typeface="+mn-cs"/>
          <a:sym typeface="Arial" panose="020B0604020202020204" pitchFamily="34" charset="0"/>
        </a:defRPr>
      </a:lvl1pPr>
      <a:lvl2pPr marL="755650"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2pPr>
      <a:lvl3pPr marL="1260475" indent="-250825"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3pPr>
      <a:lvl4pPr marL="1765300"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4pPr>
      <a:lvl5pPr marL="2268855" indent="-252730" algn="l" defTabSz="1008380" rtl="0" eaLnBrk="0" fontAlgn="base" hangingPunct="0">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5pPr>
      <a:lvl6pPr marL="27260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6pPr>
      <a:lvl7pPr marL="31832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7pPr>
      <a:lvl8pPr marL="36404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8pPr>
      <a:lvl9pPr marL="4097655" indent="-252730" algn="l" defTabSz="1008380" rtl="0" fontAlgn="base">
        <a:lnSpc>
          <a:spcPct val="130000"/>
        </a:lnSpc>
        <a:spcBef>
          <a:spcPct val="0"/>
        </a:spcBef>
        <a:spcAft>
          <a:spcPts val="1000"/>
        </a:spcAft>
        <a:buFont typeface="Arial" panose="020B0604020202020204" pitchFamily="34" charset="0"/>
        <a:buChar char="•"/>
        <a:defRPr sz="1700">
          <a:solidFill>
            <a:schemeClr val="tx1"/>
          </a:solidFill>
          <a:latin typeface="+mn-lt"/>
          <a:ea typeface="+mn-ea"/>
          <a:sym typeface="Arial" panose="020B060402020202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2.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2.jpe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5.png"/><Relationship Id="rId1"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图片 1" descr="Mini筋膜枪-海报图"/>
          <p:cNvPicPr>
            <a:picLocks noChangeAspect="1"/>
          </p:cNvPicPr>
          <p:nvPr/>
        </p:nvPicPr>
        <p:blipFill>
          <a:blip r:embed="rId1"/>
          <a:stretch>
            <a:fillRect/>
          </a:stretch>
        </p:blipFill>
        <p:spPr>
          <a:xfrm>
            <a:off x="0" y="0"/>
            <a:ext cx="14038580" cy="75565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94934" y="1189272"/>
          <a:ext cx="13330555" cy="5387340"/>
        </p:xfrm>
        <a:graphic>
          <a:graphicData uri="http://schemas.openxmlformats.org/drawingml/2006/table">
            <a:tbl>
              <a:tblPr firstRow="1" bandRow="1">
                <a:tableStyleId>{5C22544A-7EE6-4342-B048-85BDC9FD1C3A}</a:tableStyleId>
              </a:tblPr>
              <a:tblGrid>
                <a:gridCol w="1386205"/>
                <a:gridCol w="2366645"/>
                <a:gridCol w="1737360"/>
                <a:gridCol w="1500505"/>
                <a:gridCol w="6339840"/>
              </a:tblGrid>
              <a:tr h="615315">
                <a:tc>
                  <a:txBody>
                    <a:bodyPr/>
                    <a:p>
                      <a:pPr indent="0" algn="ctr">
                        <a:buNone/>
                      </a:pPr>
                      <a:r>
                        <a:rPr lang="en-US" sz="1600" b="1">
                          <a:solidFill>
                            <a:srgbClr val="000000"/>
                          </a:solidFill>
                          <a:latin typeface="Calibri" panose="020F0502020204030204" pitchFamily="2" charset="-122"/>
                        </a:rPr>
                        <a:t>Company</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Fittop</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altLang="en-US" sz="1600" b="1">
                          <a:solidFill>
                            <a:srgbClr val="000000"/>
                          </a:solidFill>
                          <a:latin typeface="Calibri" panose="020F0502020204030204" pitchFamily="2" charset="-122"/>
                        </a:rPr>
                        <a:t>Booster</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Theragun</a:t>
                      </a:r>
                      <a:endParaRPr 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Analysis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r>
              <a:tr h="1403985">
                <a:tc>
                  <a:txBody>
                    <a:bodyPr/>
                    <a:p>
                      <a:pPr indent="0" algn="ctr">
                        <a:buNone/>
                      </a:pPr>
                      <a:r>
                        <a:rPr lang="en-US" sz="1600" b="1">
                          <a:solidFill>
                            <a:srgbClr val="000000"/>
                          </a:solidFill>
                          <a:latin typeface="Calibri" panose="020F0502020204030204" pitchFamily="2" charset="-122"/>
                        </a:rPr>
                        <a:t>Pictures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72185">
                <a:tc>
                  <a:txBody>
                    <a:bodyPr/>
                    <a:p>
                      <a:pPr indent="0" algn="ctr">
                        <a:buNone/>
                      </a:pPr>
                      <a:r>
                        <a:rPr lang="en-US" altLang="en-US" sz="1600" b="1">
                          <a:solidFill>
                            <a:srgbClr val="000000"/>
                          </a:solidFill>
                          <a:latin typeface="Calibri" panose="020F0502020204030204" pitchFamily="2" charset="-122"/>
                        </a:rPr>
                        <a:t>Conclusion</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l">
                        <a:buNone/>
                      </a:pPr>
                      <a:r>
                        <a:rPr lang="en-US" altLang="en-US" sz="1600" b="0">
                          <a:solidFill>
                            <a:srgbClr val="000000"/>
                          </a:solidFill>
                          <a:latin typeface="Calibri" panose="020F0502020204030204" pitchFamily="2" charset="-122"/>
                        </a:rPr>
                        <a:t>Fittop Super Hit Mini </a:t>
                      </a:r>
                      <a:endParaRPr lang="en-US" altLang="en-US" sz="1600" b="0">
                        <a:solidFill>
                          <a:srgbClr val="000000"/>
                        </a:solidFill>
                        <a:latin typeface="Calibri" panose="020F0502020204030204" pitchFamily="2" charset="-122"/>
                      </a:endParaRPr>
                    </a:p>
                    <a:p>
                      <a:pPr indent="0" algn="l">
                        <a:buNone/>
                      </a:pPr>
                      <a:r>
                        <a:rPr lang="en-US" altLang="en-US" sz="1600" b="0">
                          <a:solidFill>
                            <a:srgbClr val="000000"/>
                          </a:solidFill>
                          <a:latin typeface="Calibri" panose="020F0502020204030204" pitchFamily="2" charset="-122"/>
                        </a:rPr>
                        <a:t>1. Intelligent massage black technology, 12MM Deep percussion amplitude, </a:t>
                      </a:r>
                      <a:endParaRPr lang="en-US" altLang="en-US" sz="1600" b="0">
                        <a:solidFill>
                          <a:srgbClr val="000000"/>
                        </a:solidFill>
                        <a:latin typeface="Calibri" panose="020F0502020204030204" pitchFamily="2" charset="-122"/>
                      </a:endParaRPr>
                    </a:p>
                    <a:p>
                      <a:pPr indent="0" algn="l">
                        <a:buNone/>
                      </a:pPr>
                      <a:r>
                        <a:rPr lang="en-US" altLang="en-US" sz="1600" b="0">
                          <a:solidFill>
                            <a:srgbClr val="000000"/>
                          </a:solidFill>
                          <a:latin typeface="Calibri" panose="020F0502020204030204" pitchFamily="2" charset="-122"/>
                        </a:rPr>
                        <a:t>(the smallest massage gun at a professional level), and a good massage experience;</a:t>
                      </a:r>
                      <a:endParaRPr lang="en-US" altLang="en-US" sz="1600" b="0">
                        <a:solidFill>
                          <a:srgbClr val="000000"/>
                        </a:solidFill>
                        <a:latin typeface="Calibri" panose="020F0502020204030204" pitchFamily="2" charset="-122"/>
                      </a:endParaRPr>
                    </a:p>
                    <a:p>
                      <a:pPr indent="0" algn="l">
                        <a:buNone/>
                      </a:pPr>
                      <a:r>
                        <a:rPr lang="en-US" altLang="en-US" sz="1600" b="0">
                          <a:solidFill>
                            <a:srgbClr val="000000"/>
                          </a:solidFill>
                          <a:latin typeface="Calibri" panose="020F0502020204030204" pitchFamily="2" charset="-122"/>
                        </a:rPr>
                        <a:t>2. The smart touch screen is with attractive selling points and is quite competitive;</a:t>
                      </a:r>
                      <a:endParaRPr lang="en-US" altLang="en-US" sz="1600" b="0">
                        <a:solidFill>
                          <a:srgbClr val="000000"/>
                        </a:solidFill>
                        <a:latin typeface="Calibri" panose="020F0502020204030204" pitchFamily="2" charset="-122"/>
                      </a:endParaRPr>
                    </a:p>
                    <a:p>
                      <a:pPr indent="0" algn="l">
                        <a:buNone/>
                      </a:pPr>
                      <a:r>
                        <a:rPr lang="en-US" altLang="en-US" sz="1600" b="0">
                          <a:solidFill>
                            <a:srgbClr val="000000"/>
                          </a:solidFill>
                          <a:latin typeface="Calibri" panose="020F0502020204030204" pitchFamily="2" charset="-122"/>
                        </a:rPr>
                        <a:t>3. The appearance and color is fashionable, and the appearance is attractive, popular to the modern people;</a:t>
                      </a:r>
                      <a:endParaRPr lang="en-US" altLang="en-US" sz="1600" b="0">
                        <a:solidFill>
                          <a:srgbClr val="000000"/>
                        </a:solidFill>
                        <a:latin typeface="Calibri" panose="020F0502020204030204" pitchFamily="2" charset="-122"/>
                      </a:endParaRPr>
                    </a:p>
                    <a:p>
                      <a:pPr indent="0" algn="l">
                        <a:buNone/>
                      </a:pPr>
                      <a:r>
                        <a:rPr lang="en-US" altLang="en-US" sz="1600" b="0">
                          <a:solidFill>
                            <a:srgbClr val="000000"/>
                          </a:solidFill>
                          <a:latin typeface="Calibri" panose="020F0502020204030204" pitchFamily="2" charset="-122"/>
                        </a:rPr>
                        <a:t>4. High cost performance.</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l">
                        <a:buNone/>
                      </a:pPr>
                      <a:r>
                        <a:rPr lang="en-US" altLang="en-US" sz="1600" b="0">
                          <a:solidFill>
                            <a:srgbClr val="000000"/>
                          </a:solidFill>
                          <a:latin typeface="Calibri" panose="020F0502020204030204" pitchFamily="2" charset="-122"/>
                        </a:rPr>
                        <a:t>Small Size, but power is not strong enough. There are many similar design in the market. </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l">
                        <a:buNone/>
                      </a:pPr>
                      <a:r>
                        <a:rPr lang="en-US" altLang="en-US" sz="1600" b="0">
                          <a:solidFill>
                            <a:srgbClr val="000000"/>
                          </a:solidFill>
                          <a:latin typeface="Calibri" panose="020F0502020204030204" pitchFamily="2" charset="-122"/>
                        </a:rPr>
                        <a:t>Famous Brand, but it's not competitive</a:t>
                      </a:r>
                      <a:endParaRPr lang="en-US" altLang="en-US" sz="1600" b="0">
                        <a:solidFill>
                          <a:srgbClr val="000000"/>
                        </a:solidFill>
                        <a:latin typeface="Calibri" panose="020F0502020204030204" pitchFamily="2" charset="-122"/>
                      </a:endParaRPr>
                    </a:p>
                    <a:p>
                      <a:pPr indent="0" algn="l">
                        <a:buNone/>
                      </a:pPr>
                      <a:r>
                        <a:rPr lang="en-US" altLang="en-US" sz="1600" b="0">
                          <a:solidFill>
                            <a:srgbClr val="000000"/>
                          </a:solidFill>
                          <a:latin typeface="Calibri" panose="020F0502020204030204" pitchFamily="2" charset="-122"/>
                        </a:rPr>
                        <a:t>expensive for customers. </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l">
                        <a:buNone/>
                      </a:pPr>
                      <a:r>
                        <a:rPr lang="en-US" altLang="en-US" sz="1600">
                          <a:solidFill>
                            <a:srgbClr val="000000"/>
                          </a:solidFill>
                          <a:latin typeface="Calibri" panose="020F0502020204030204" pitchFamily="2" charset="-122"/>
                        </a:rPr>
                        <a:t>In general, most of the mini massage guns on the market have the similiar appearance, and there is no unique selling point to buy; the percussion intensity is not strong enough;</a:t>
                      </a:r>
                      <a:endParaRPr lang="en-US" altLang="en-US" sz="1600">
                        <a:solidFill>
                          <a:srgbClr val="000000"/>
                        </a:solidFill>
                        <a:latin typeface="Calibri" panose="020F0502020204030204" pitchFamily="2" charset="-122"/>
                      </a:endParaRPr>
                    </a:p>
                    <a:p>
                      <a:pPr algn="l">
                        <a:buNone/>
                      </a:pPr>
                      <a:r>
                        <a:rPr lang="en-US" altLang="en-US" sz="1600">
                          <a:solidFill>
                            <a:srgbClr val="000000"/>
                          </a:solidFill>
                          <a:latin typeface="Calibri" panose="020F0502020204030204" pitchFamily="2" charset="-122"/>
                        </a:rPr>
                        <a:t>However, the Fittop Super Hit Mini massage gun has been upgraded and improved in terms of functions, appearance and noise: original intelligent control touch buttons, integrated design of power and speed display and touch controls , powerful and deep percussion, silent and long battery life, comfortable grip, high-quality texture.</a:t>
                      </a:r>
                      <a:endParaRPr lang="en-US" altLang="en-US" sz="1600">
                        <a:solidFill>
                          <a:srgbClr val="000000"/>
                        </a:solidFill>
                        <a:latin typeface="Calibri" panose="020F0502020204030204" pitchFamily="2" charset="-122"/>
                      </a:endParaRPr>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31745" name="文本框 279557"/>
          <p:cNvSpPr txBox="1"/>
          <p:nvPr/>
        </p:nvSpPr>
        <p:spPr>
          <a:xfrm>
            <a:off x="4139191" y="325115"/>
            <a:ext cx="6157038" cy="828675"/>
          </a:xfrm>
          <a:prstGeom prst="rect">
            <a:avLst/>
          </a:prstGeom>
          <a:noFill/>
          <a:ln w="9525">
            <a:noFill/>
          </a:ln>
        </p:spPr>
        <p:txBody>
          <a:bodyPr wrap="square" lIns="91396" tIns="45698" rIns="91396" bIns="45698" anchor="t" anchorCtr="0">
            <a:spAutoFit/>
          </a:bodyPr>
          <a:p>
            <a:pPr>
              <a:lnSpc>
                <a:spcPct val="150000"/>
              </a:lnSpc>
            </a:pPr>
            <a:r>
              <a:rPr lang="en-US" altLang="zh-CN" sz="3200" b="1" dirty="0">
                <a:solidFill>
                  <a:srgbClr val="2AD2C9"/>
                </a:solidFill>
                <a:latin typeface="微软雅黑" panose="020B0503020204020204" pitchFamily="34" charset="-122"/>
                <a:ea typeface="微软雅黑" panose="020B0503020204020204" pitchFamily="34" charset="-122"/>
              </a:rPr>
              <a:t>Massage guns comparison</a:t>
            </a:r>
            <a:endParaRPr lang="en-US" altLang="zh-CN" sz="3200" b="1" dirty="0">
              <a:solidFill>
                <a:srgbClr val="2AD2C9"/>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906905" y="1980565"/>
            <a:ext cx="1181100" cy="1040765"/>
          </a:xfrm>
          <a:prstGeom prst="rect">
            <a:avLst/>
          </a:prstGeom>
          <a:noFill/>
          <a:ln w="9525">
            <a:noFill/>
          </a:ln>
        </p:spPr>
      </p:pic>
      <p:pic>
        <p:nvPicPr>
          <p:cNvPr id="8" name="图片 7"/>
          <p:cNvPicPr>
            <a:picLocks noChangeAspect="1"/>
          </p:cNvPicPr>
          <p:nvPr/>
        </p:nvPicPr>
        <p:blipFill>
          <a:blip r:embed="rId3"/>
          <a:stretch>
            <a:fillRect/>
          </a:stretch>
        </p:blipFill>
        <p:spPr>
          <a:xfrm>
            <a:off x="4354830" y="1955800"/>
            <a:ext cx="1028065" cy="1090930"/>
          </a:xfrm>
          <a:prstGeom prst="rect">
            <a:avLst/>
          </a:prstGeom>
          <a:noFill/>
          <a:ln w="9525">
            <a:noFill/>
          </a:ln>
        </p:spPr>
      </p:pic>
      <p:pic>
        <p:nvPicPr>
          <p:cNvPr id="20" name="图片 19"/>
          <p:cNvPicPr>
            <a:picLocks noChangeAspect="1"/>
          </p:cNvPicPr>
          <p:nvPr/>
        </p:nvPicPr>
        <p:blipFill>
          <a:blip r:embed="rId4"/>
          <a:stretch>
            <a:fillRect/>
          </a:stretch>
        </p:blipFill>
        <p:spPr>
          <a:xfrm>
            <a:off x="6010910" y="1925955"/>
            <a:ext cx="875030" cy="1149985"/>
          </a:xfrm>
          <a:prstGeom prst="rect">
            <a:avLst/>
          </a:prstGeom>
          <a:noFill/>
          <a:ln w="9525">
            <a:noFill/>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7"/>
          <p:cNvSpPr/>
          <p:nvPr/>
        </p:nvSpPr>
        <p:spPr>
          <a:xfrm>
            <a:off x="1402715" y="4500245"/>
            <a:ext cx="5810250" cy="2342515"/>
          </a:xfrm>
          <a:prstGeom prst="rect">
            <a:avLst/>
          </a:prstGeom>
          <a:noFill/>
          <a:ln w="9525">
            <a:noFill/>
          </a:ln>
        </p:spPr>
        <p:txBody>
          <a:bodyPr wrap="square" lIns="150666" tIns="75333" rIns="150666" bIns="75333" anchor="t" anchorCtr="0">
            <a:spAutoFit/>
          </a:bodyPr>
          <a:p>
            <a:pPr algn="just">
              <a:lnSpc>
                <a:spcPct val="150000"/>
              </a:lnSpc>
            </a:pPr>
            <a:r>
              <a:rPr lang="en-US" altLang="zh-CN" sz="1900" dirty="0">
                <a:solidFill>
                  <a:srgbClr val="000000"/>
                </a:solidFill>
                <a:latin typeface="微软雅黑" panose="020B0503020204020204" pitchFamily="34" charset="-122"/>
                <a:ea typeface="微软雅黑" panose="020B0503020204020204" pitchFamily="34" charset="-122"/>
                <a:sym typeface="+mn-ea"/>
              </a:rPr>
              <a:t>Unique water droplet smart touch screen design, integrating battery power, with speed levels. Standby status after power on. Lightly touch to gently switch modes between 1st and 5th speed.</a:t>
            </a:r>
            <a:endParaRPr sz="1900" dirty="0">
              <a:solidFill>
                <a:srgbClr val="0D0D0D"/>
              </a:solidFill>
              <a:latin typeface="微软雅黑" panose="020B0503020204020204" pitchFamily="34" charset="-122"/>
              <a:ea typeface="微软雅黑" panose="020B0503020204020204" pitchFamily="34" charset="-122"/>
            </a:endParaRPr>
          </a:p>
        </p:txBody>
      </p:sp>
      <p:sp>
        <p:nvSpPr>
          <p:cNvPr id="34818" name="矩形 1"/>
          <p:cNvSpPr/>
          <p:nvPr/>
        </p:nvSpPr>
        <p:spPr>
          <a:xfrm>
            <a:off x="1330325" y="1692275"/>
            <a:ext cx="6351270" cy="1189355"/>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403350" y="176466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1</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34820" name="文本框 5"/>
          <p:cNvSpPr txBox="1"/>
          <p:nvPr/>
        </p:nvSpPr>
        <p:spPr>
          <a:xfrm>
            <a:off x="1402715" y="3415030"/>
            <a:ext cx="5309870" cy="551815"/>
          </a:xfrm>
          <a:prstGeom prst="rect">
            <a:avLst/>
          </a:prstGeom>
          <a:noFill/>
          <a:ln w="9525">
            <a:noFill/>
          </a:ln>
        </p:spPr>
        <p:txBody>
          <a:bodyPr wrap="square" lIns="91433" tIns="45717" rIns="91433" bIns="45717" anchor="t" anchorCtr="0">
            <a:spAutoFit/>
          </a:bodyPr>
          <a:p>
            <a:r>
              <a:rPr sz="3000" b="1" dirty="0">
                <a:solidFill>
                  <a:srgbClr val="2AD2C9"/>
                </a:solidFill>
                <a:latin typeface="微软雅黑" panose="020B0503020204020204" pitchFamily="34" charset="-122"/>
                <a:ea typeface="微软雅黑" panose="020B0503020204020204" pitchFamily="34" charset="-122"/>
                <a:sym typeface="+mn-ea"/>
              </a:rPr>
              <a:t>Smart touch screen design</a:t>
            </a:r>
            <a:endParaRPr sz="3000" b="1" dirty="0">
              <a:solidFill>
                <a:srgbClr val="2AD2C9"/>
              </a:solidFill>
              <a:latin typeface="微软雅黑" panose="020B0503020204020204" pitchFamily="34" charset="-122"/>
              <a:ea typeface="微软雅黑" panose="020B0503020204020204" pitchFamily="34" charset="-122"/>
            </a:endParaRPr>
          </a:p>
        </p:txBody>
      </p:sp>
      <p:pic>
        <p:nvPicPr>
          <p:cNvPr id="2" name="图片 1" descr="未标题-1_08"/>
          <p:cNvPicPr>
            <a:picLocks noChangeAspect="1"/>
          </p:cNvPicPr>
          <p:nvPr/>
        </p:nvPicPr>
        <p:blipFill>
          <a:blip r:embed="rId1"/>
          <a:srcRect t="20267" b="22992"/>
          <a:stretch>
            <a:fillRect/>
          </a:stretch>
        </p:blipFill>
        <p:spPr>
          <a:xfrm>
            <a:off x="7955280" y="1695450"/>
            <a:ext cx="5223510" cy="4836160"/>
          </a:xfrm>
          <a:prstGeom prst="rect">
            <a:avLst/>
          </a:prstGeom>
          <a:noFill/>
          <a:ln w="9525">
            <a:noFill/>
          </a:ln>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345113" y="755650"/>
            <a:ext cx="3786188" cy="760413"/>
          </a:xfrm>
          <a:prstGeom prst="rect">
            <a:avLst/>
          </a:prstGeom>
          <a:solidFill>
            <a:srgbClr val="2AD2C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r>
              <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Comparsion</a:t>
            </a:r>
            <a:endPar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33795" name="TextBox 1"/>
          <p:cNvSpPr txBox="1"/>
          <p:nvPr/>
        </p:nvSpPr>
        <p:spPr>
          <a:xfrm>
            <a:off x="4307840" y="2341245"/>
            <a:ext cx="3030220" cy="340360"/>
          </a:xfrm>
          <a:prstGeom prst="rect">
            <a:avLst/>
          </a:prstGeom>
          <a:noFill/>
          <a:ln w="9525">
            <a:noFill/>
          </a:ln>
        </p:spPr>
        <p:txBody>
          <a:bodyPr wrap="square" lIns="0" tIns="0" rIns="0">
            <a:spAutoFit/>
          </a:bodyPr>
          <a:p>
            <a:pPr>
              <a:lnSpc>
                <a:spcPts val="2300"/>
              </a:lnSpc>
            </a:pPr>
            <a:r>
              <a:rPr lang="en-US" altLang="zh-CN" sz="1500" dirty="0">
                <a:solidFill>
                  <a:srgbClr val="000000"/>
                </a:solidFill>
                <a:latin typeface="微软雅黑" panose="020B0503020204020204" pitchFamily="34" charset="-122"/>
                <a:ea typeface="微软雅黑" panose="020B0503020204020204" pitchFamily="34" charset="-122"/>
              </a:rPr>
              <a:t>Traditional button design </a:t>
            </a:r>
            <a:endParaRPr lang="en-US" altLang="zh-CN" sz="1500" dirty="0">
              <a:solidFill>
                <a:srgbClr val="000000"/>
              </a:solidFill>
              <a:latin typeface="微软雅黑" panose="020B0503020204020204" pitchFamily="34" charset="-122"/>
              <a:ea typeface="微软雅黑" panose="020B0503020204020204" pitchFamily="34" charset="-122"/>
            </a:endParaRPr>
          </a:p>
        </p:txBody>
      </p:sp>
      <p:sp>
        <p:nvSpPr>
          <p:cNvPr id="33796" name="TextBox 1"/>
          <p:cNvSpPr txBox="1"/>
          <p:nvPr/>
        </p:nvSpPr>
        <p:spPr>
          <a:xfrm>
            <a:off x="9419908" y="2341245"/>
            <a:ext cx="4451350" cy="930275"/>
          </a:xfrm>
          <a:prstGeom prst="rect">
            <a:avLst/>
          </a:prstGeom>
          <a:noFill/>
          <a:ln w="9525">
            <a:noFill/>
          </a:ln>
        </p:spPr>
        <p:txBody>
          <a:bodyPr wrap="none" lIns="0" tIns="0" rIns="0">
            <a:spAutoFit/>
          </a:bodyPr>
          <a:p>
            <a:pPr defTabSz="914400">
              <a:lnSpc>
                <a:spcPts val="2300"/>
              </a:lnSpc>
              <a:tabLst>
                <a:tab pos="76200" algn="l"/>
              </a:tabLst>
            </a:pPr>
            <a:r>
              <a:rPr lang="en-US" altLang="zh-CN" sz="1500" dirty="0">
                <a:solidFill>
                  <a:srgbClr val="000000"/>
                </a:solidFill>
                <a:latin typeface="微软雅黑" panose="020B0503020204020204" pitchFamily="34" charset="-122"/>
                <a:ea typeface="微软雅黑" panose="020B0503020204020204" pitchFamily="34" charset="-122"/>
              </a:rPr>
              <a:t>Unique water droplet smart touch screen design,</a:t>
            </a:r>
            <a:endParaRPr lang="en-US" altLang="zh-CN" sz="1500" dirty="0">
              <a:solidFill>
                <a:srgbClr val="000000"/>
              </a:solidFill>
              <a:latin typeface="微软雅黑" panose="020B0503020204020204" pitchFamily="34" charset="-122"/>
              <a:ea typeface="微软雅黑" panose="020B0503020204020204" pitchFamily="34" charset="-122"/>
            </a:endParaRPr>
          </a:p>
          <a:p>
            <a:pPr defTabSz="914400">
              <a:lnSpc>
                <a:spcPts val="2300"/>
              </a:lnSpc>
              <a:tabLst>
                <a:tab pos="76200" algn="l"/>
              </a:tabLst>
            </a:pPr>
            <a:r>
              <a:rPr lang="en-US" altLang="zh-CN" sz="1500" dirty="0">
                <a:solidFill>
                  <a:srgbClr val="000000"/>
                </a:solidFill>
                <a:latin typeface="微软雅黑" panose="020B0503020204020204" pitchFamily="34" charset="-122"/>
                <a:ea typeface="微软雅黑" panose="020B0503020204020204" pitchFamily="34" charset="-122"/>
              </a:rPr>
              <a:t> lightly touch to gently switch modes </a:t>
            </a:r>
            <a:endParaRPr lang="zh-CN" altLang="en-US" sz="1500" dirty="0">
              <a:solidFill>
                <a:srgbClr val="000000"/>
              </a:solidFill>
              <a:latin typeface="微软雅黑" panose="020B0503020204020204" pitchFamily="34" charset="-122"/>
              <a:ea typeface="微软雅黑" panose="020B0503020204020204" pitchFamily="34" charset="-122"/>
            </a:endParaRPr>
          </a:p>
          <a:p>
            <a:pPr defTabSz="914400">
              <a:lnSpc>
                <a:spcPts val="2300"/>
              </a:lnSpc>
              <a:tabLst>
                <a:tab pos="76200" algn="l"/>
              </a:tabLst>
            </a:pPr>
            <a:endParaRPr lang="zh-CN" altLang="en-US" sz="1500" dirty="0">
              <a:solidFill>
                <a:srgbClr val="000000"/>
              </a:solidFill>
              <a:latin typeface="微软雅黑" panose="020B0503020204020204" pitchFamily="34" charset="-122"/>
              <a:ea typeface="微软雅黑" panose="020B0503020204020204" pitchFamily="34" charset="-122"/>
            </a:endParaRPr>
          </a:p>
        </p:txBody>
      </p:sp>
      <p:pic>
        <p:nvPicPr>
          <p:cNvPr id="33797" name="图片 1" descr="图片1"/>
          <p:cNvPicPr>
            <a:picLocks noChangeAspect="1"/>
          </p:cNvPicPr>
          <p:nvPr/>
        </p:nvPicPr>
        <p:blipFill>
          <a:blip r:embed="rId1"/>
          <a:stretch>
            <a:fillRect/>
          </a:stretch>
        </p:blipFill>
        <p:spPr>
          <a:xfrm>
            <a:off x="7593330" y="2124393"/>
            <a:ext cx="1571625" cy="1190625"/>
          </a:xfrm>
          <a:prstGeom prst="rect">
            <a:avLst/>
          </a:prstGeom>
          <a:noFill/>
          <a:ln w="9525">
            <a:noFill/>
          </a:ln>
        </p:spPr>
      </p:pic>
      <p:pic>
        <p:nvPicPr>
          <p:cNvPr id="33798" name="Picture 3"/>
          <p:cNvPicPr>
            <a:picLocks noChangeAspect="1"/>
          </p:cNvPicPr>
          <p:nvPr/>
        </p:nvPicPr>
        <p:blipFill>
          <a:blip r:embed="rId2"/>
          <a:stretch>
            <a:fillRect/>
          </a:stretch>
        </p:blipFill>
        <p:spPr>
          <a:xfrm>
            <a:off x="2048510" y="2197100"/>
            <a:ext cx="2162175" cy="990600"/>
          </a:xfrm>
          <a:prstGeom prst="rect">
            <a:avLst/>
          </a:prstGeom>
          <a:noFill/>
          <a:ln w="9525">
            <a:noFill/>
          </a:ln>
        </p:spPr>
      </p:pic>
      <p:pic>
        <p:nvPicPr>
          <p:cNvPr id="33799" name="Picture 2"/>
          <p:cNvPicPr>
            <a:picLocks noChangeAspect="1"/>
          </p:cNvPicPr>
          <p:nvPr/>
        </p:nvPicPr>
        <p:blipFill>
          <a:blip r:embed="rId3"/>
          <a:srcRect l="12148" t="16067"/>
          <a:stretch>
            <a:fillRect/>
          </a:stretch>
        </p:blipFill>
        <p:spPr>
          <a:xfrm>
            <a:off x="1852930" y="3745230"/>
            <a:ext cx="3246755" cy="3197860"/>
          </a:xfrm>
          <a:prstGeom prst="rect">
            <a:avLst/>
          </a:prstGeom>
          <a:noFill/>
          <a:ln w="9525">
            <a:noFill/>
          </a:ln>
        </p:spPr>
      </p:pic>
      <p:pic>
        <p:nvPicPr>
          <p:cNvPr id="33800" name="图片 1" descr="未标题-1_08"/>
          <p:cNvPicPr>
            <a:picLocks noChangeAspect="1"/>
          </p:cNvPicPr>
          <p:nvPr/>
        </p:nvPicPr>
        <p:blipFill>
          <a:blip r:embed="rId4"/>
          <a:srcRect t="20117" b="22992"/>
          <a:stretch>
            <a:fillRect/>
          </a:stretch>
        </p:blipFill>
        <p:spPr>
          <a:xfrm>
            <a:off x="7593330" y="3745230"/>
            <a:ext cx="3600450" cy="3342640"/>
          </a:xfrm>
          <a:prstGeom prst="rect">
            <a:avLst/>
          </a:prstGeom>
          <a:noFill/>
          <a:ln w="9525">
            <a:no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4821" name="图片 5" descr="英文-副本_04"/>
          <p:cNvPicPr>
            <a:picLocks noChangeAspect="1"/>
          </p:cNvPicPr>
          <p:nvPr/>
        </p:nvPicPr>
        <p:blipFill>
          <a:blip r:embed="rId1"/>
          <a:srcRect l="4921" t="15802" r="4128" b="7575"/>
          <a:stretch>
            <a:fillRect/>
          </a:stretch>
        </p:blipFill>
        <p:spPr>
          <a:xfrm>
            <a:off x="8171815" y="1873250"/>
            <a:ext cx="4849495" cy="4751705"/>
          </a:xfrm>
          <a:prstGeom prst="rect">
            <a:avLst/>
          </a:prstGeom>
          <a:noFill/>
          <a:ln w="9525">
            <a:noFill/>
          </a:ln>
        </p:spPr>
      </p:pic>
      <p:sp>
        <p:nvSpPr>
          <p:cNvPr id="34817" name="Rectangle 7"/>
          <p:cNvSpPr/>
          <p:nvPr/>
        </p:nvSpPr>
        <p:spPr>
          <a:xfrm>
            <a:off x="1258570" y="3646170"/>
            <a:ext cx="5548630" cy="1996440"/>
          </a:xfrm>
          <a:prstGeom prst="rect">
            <a:avLst/>
          </a:prstGeom>
          <a:noFill/>
          <a:ln w="9525">
            <a:noFill/>
          </a:ln>
        </p:spPr>
        <p:txBody>
          <a:bodyPr wrap="square" lIns="150666" tIns="75333" rIns="150666" bIns="75333" anchor="t" anchorCtr="0">
            <a:spAutoFit/>
          </a:bodyPr>
          <a:p>
            <a:pPr algn="just">
              <a:lnSpc>
                <a:spcPts val="3600"/>
              </a:lnSpc>
            </a:pPr>
            <a:r>
              <a:rPr lang="en-US" altLang="zh-CN" sz="1500" dirty="0">
                <a:solidFill>
                  <a:srgbClr val="000000"/>
                </a:solidFill>
                <a:latin typeface="微软雅黑" panose="020B0503020204020204" pitchFamily="34" charset="-122"/>
                <a:ea typeface="微软雅黑" panose="020B0503020204020204" pitchFamily="34" charset="-122"/>
              </a:rPr>
              <a:t>Strong powerful, </a:t>
            </a:r>
            <a:r>
              <a:rPr lang="en-US" altLang="zh-CN" sz="1500" dirty="0">
                <a:solidFill>
                  <a:srgbClr val="000000"/>
                </a:solidFill>
                <a:latin typeface="微软雅黑" panose="020B0503020204020204" pitchFamily="34" charset="-122"/>
                <a:ea typeface="微软雅黑" panose="020B0503020204020204" pitchFamily="34" charset="-122"/>
              </a:rPr>
              <a:t>but only 0.6kg, comfortable holding even in long time use. Easy to be carried along with you out for fitness and exercise.</a:t>
            </a:r>
            <a:endParaRPr sz="1900" dirty="0">
              <a:solidFill>
                <a:srgbClr val="0D0D0D"/>
              </a:solidFill>
              <a:latin typeface="微软雅黑" panose="020B0503020204020204" pitchFamily="34" charset="-122"/>
              <a:ea typeface="微软雅黑" panose="020B0503020204020204" pitchFamily="34" charset="-122"/>
            </a:endParaRPr>
          </a:p>
          <a:p>
            <a:pPr algn="just">
              <a:lnSpc>
                <a:spcPts val="3600"/>
              </a:lnSpc>
            </a:pPr>
            <a:endParaRPr sz="1900" dirty="0">
              <a:solidFill>
                <a:srgbClr val="0D0D0D"/>
              </a:solidFill>
              <a:latin typeface="微软雅黑" panose="020B0503020204020204" pitchFamily="34" charset="-122"/>
              <a:ea typeface="微软雅黑" panose="020B0503020204020204" pitchFamily="34" charset="-122"/>
            </a:endParaRPr>
          </a:p>
        </p:txBody>
      </p:sp>
      <p:sp>
        <p:nvSpPr>
          <p:cNvPr id="2" name="矩形 1"/>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 name="文本框 5"/>
          <p:cNvSpPr txBox="1"/>
          <p:nvPr/>
        </p:nvSpPr>
        <p:spPr>
          <a:xfrm>
            <a:off x="1402715" y="1391920"/>
            <a:ext cx="6557645"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t>
            </a:r>
            <a:r>
              <a:rPr lang="en-US" altLang="zh-CN" sz="3200" b="1" dirty="0">
                <a:solidFill>
                  <a:schemeClr val="bg1"/>
                </a:solidFill>
                <a:latin typeface="微软雅黑" panose="020B0503020204020204" pitchFamily="34" charset="-122"/>
                <a:ea typeface="微软雅黑" panose="020B0503020204020204" pitchFamily="34" charset="-122"/>
              </a:rPr>
              <a:t>Advantage</a:t>
            </a:r>
            <a:r>
              <a:rPr lang="en-US" altLang="zh-CN" sz="3200" b="1" dirty="0">
                <a:solidFill>
                  <a:schemeClr val="bg1"/>
                </a:solidFill>
                <a:latin typeface="微软雅黑" panose="020B0503020204020204" pitchFamily="34" charset="-122"/>
                <a:ea typeface="微软雅黑" panose="020B0503020204020204" pitchFamily="34" charset="-122"/>
              </a:rPr>
              <a:t> 2</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 name="文本框 5"/>
          <p:cNvSpPr txBox="1"/>
          <p:nvPr/>
        </p:nvSpPr>
        <p:spPr>
          <a:xfrm>
            <a:off x="1258570" y="2831465"/>
            <a:ext cx="5180330" cy="551815"/>
          </a:xfrm>
          <a:prstGeom prst="rect">
            <a:avLst/>
          </a:prstGeom>
          <a:noFill/>
          <a:ln w="9525">
            <a:noFill/>
          </a:ln>
        </p:spPr>
        <p:txBody>
          <a:bodyPr wrap="square" lIns="91433" tIns="45717" rIns="91433" bIns="45717" anchor="t" anchorCtr="0">
            <a:spAutoFit/>
          </a:bodyPr>
          <a:p>
            <a:r>
              <a:rPr lang="en-US" sz="3000" b="1" dirty="0">
                <a:solidFill>
                  <a:srgbClr val="2AD2C9"/>
                </a:solidFill>
                <a:latin typeface="微软雅黑" panose="020B0503020204020204" pitchFamily="34" charset="-122"/>
                <a:ea typeface="微软雅黑" panose="020B0503020204020204" pitchFamily="34" charset="-122"/>
              </a:rPr>
              <a:t>Small size and portable</a:t>
            </a:r>
            <a:endParaRPr lang="en-US" sz="3000" b="1" dirty="0">
              <a:solidFill>
                <a:srgbClr val="2AD2C9"/>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5845" name="图片 10"/>
          <p:cNvPicPr>
            <a:picLocks noChangeAspect="1"/>
          </p:cNvPicPr>
          <p:nvPr/>
        </p:nvPicPr>
        <p:blipFill>
          <a:blip r:embed="rId1"/>
          <a:srcRect l="17798" t="4966" r="4199" b="2459"/>
          <a:stretch>
            <a:fillRect/>
          </a:stretch>
        </p:blipFill>
        <p:spPr>
          <a:xfrm>
            <a:off x="7970520" y="1696720"/>
            <a:ext cx="4931410" cy="5081270"/>
          </a:xfrm>
          <a:prstGeom prst="rect">
            <a:avLst/>
          </a:prstGeom>
          <a:noFill/>
          <a:ln w="9525">
            <a:noFill/>
          </a:ln>
        </p:spPr>
      </p:pic>
      <p:sp>
        <p:nvSpPr>
          <p:cNvPr id="34817" name="Rectangle 7"/>
          <p:cNvSpPr/>
          <p:nvPr/>
        </p:nvSpPr>
        <p:spPr>
          <a:xfrm>
            <a:off x="1400810" y="4212590"/>
            <a:ext cx="6447155" cy="2919730"/>
          </a:xfrm>
          <a:prstGeom prst="rect">
            <a:avLst/>
          </a:prstGeom>
          <a:noFill/>
          <a:ln w="9525">
            <a:noFill/>
          </a:ln>
        </p:spPr>
        <p:txBody>
          <a:bodyPr wrap="square" lIns="150666" tIns="75333" rIns="150666" bIns="75333" anchor="t" anchorCtr="0">
            <a:spAutoFit/>
          </a:bodyPr>
          <a:p>
            <a:pPr algn="l">
              <a:lnSpc>
                <a:spcPts val="3600"/>
              </a:lnSpc>
            </a:pPr>
            <a:r>
              <a:rPr lang="zh-CN" altLang="en-US" sz="1900">
                <a:latin typeface="微软雅黑" panose="020B0503020204020204" pitchFamily="34" charset="-122"/>
                <a:ea typeface="微软雅黑" panose="020B0503020204020204" pitchFamily="34" charset="-122"/>
                <a:sym typeface="+mn-ea"/>
              </a:rPr>
              <a:t>Configured with high-torque brushless motor, starting power up to 853mN.m</a:t>
            </a:r>
            <a:r>
              <a:rPr lang="en-US" altLang="zh-CN" sz="1900">
                <a:latin typeface="微软雅黑" panose="020B0503020204020204" pitchFamily="34" charset="-122"/>
                <a:ea typeface="微软雅黑" panose="020B0503020204020204" pitchFamily="34" charset="-122"/>
                <a:sym typeface="+mn-ea"/>
              </a:rPr>
              <a:t>. It has </a:t>
            </a:r>
            <a:r>
              <a:rPr lang="zh-CN" altLang="en-US" sz="1900" b="1">
                <a:latin typeface="微软雅黑" panose="020B0503020204020204" pitchFamily="34" charset="-122"/>
                <a:ea typeface="微软雅黑" panose="020B0503020204020204" pitchFamily="34" charset="-122"/>
                <a:sym typeface="+mn-ea"/>
              </a:rPr>
              <a:t>12MM </a:t>
            </a:r>
            <a:r>
              <a:rPr lang="en-US" altLang="zh-CN" sz="1900" b="1">
                <a:latin typeface="微软雅黑" panose="020B0503020204020204" pitchFamily="34" charset="-122"/>
                <a:ea typeface="微软雅黑" panose="020B0503020204020204" pitchFamily="34" charset="-122"/>
                <a:sym typeface="+mn-ea"/>
              </a:rPr>
              <a:t>percussion amplitude, strong power deep into fascia, provides pleasant relaxation massage. </a:t>
            </a:r>
            <a:endParaRPr lang="zh-CN" altLang="en-US" sz="1900" b="1">
              <a:latin typeface="微软雅黑" panose="020B0503020204020204" pitchFamily="34" charset="-122"/>
              <a:ea typeface="微软雅黑" panose="020B0503020204020204" pitchFamily="34" charset="-122"/>
            </a:endParaRPr>
          </a:p>
          <a:p>
            <a:pPr algn="just">
              <a:lnSpc>
                <a:spcPts val="3600"/>
              </a:lnSpc>
            </a:pPr>
            <a:endParaRPr lang="zh-CN" altLang="en-US" sz="1900">
              <a:latin typeface="微软雅黑" panose="020B0503020204020204" pitchFamily="34" charset="-122"/>
              <a:ea typeface="微软雅黑" panose="020B0503020204020204" pitchFamily="34" charset="-122"/>
            </a:endParaRPr>
          </a:p>
          <a:p>
            <a:pPr algn="just">
              <a:lnSpc>
                <a:spcPts val="3600"/>
              </a:lnSpc>
            </a:pPr>
            <a:r>
              <a:rPr lang="en-US" altLang="zh-CN" sz="1900">
                <a:latin typeface="微软雅黑" panose="020B0503020204020204" pitchFamily="34" charset="-122"/>
                <a:ea typeface="微软雅黑" panose="020B0503020204020204" pitchFamily="34" charset="-122"/>
                <a:sym typeface="+mn-ea"/>
              </a:rPr>
              <a:t>* Traditional</a:t>
            </a:r>
            <a:r>
              <a:rPr lang="zh-CN" altLang="en-US" sz="1900">
                <a:latin typeface="微软雅黑" panose="020B0503020204020204" pitchFamily="34" charset="-122"/>
                <a:ea typeface="微软雅黑" panose="020B0503020204020204" pitchFamily="34" charset="-122"/>
                <a:sym typeface="+mn-ea"/>
              </a:rPr>
              <a:t> Mini </a:t>
            </a:r>
            <a:r>
              <a:rPr lang="en-US" altLang="zh-CN" sz="1900">
                <a:latin typeface="微软雅黑" panose="020B0503020204020204" pitchFamily="34" charset="-122"/>
                <a:ea typeface="微软雅黑" panose="020B0503020204020204" pitchFamily="34" charset="-122"/>
                <a:sym typeface="+mn-ea"/>
              </a:rPr>
              <a:t>massage</a:t>
            </a:r>
            <a:r>
              <a:rPr lang="zh-CN" altLang="en-US" sz="1900">
                <a:latin typeface="微软雅黑" panose="020B0503020204020204" pitchFamily="34" charset="-122"/>
                <a:ea typeface="微软雅黑" panose="020B0503020204020204" pitchFamily="34" charset="-122"/>
                <a:sym typeface="+mn-ea"/>
              </a:rPr>
              <a:t> gun is generally 7.5 mm</a:t>
            </a:r>
            <a:r>
              <a:rPr lang="en-US" altLang="zh-CN" sz="1900">
                <a:latin typeface="微软雅黑" panose="020B0503020204020204" pitchFamily="34" charset="-122"/>
                <a:ea typeface="微软雅黑" panose="020B0503020204020204" pitchFamily="34" charset="-122"/>
                <a:sym typeface="+mn-ea"/>
              </a:rPr>
              <a:t>.</a:t>
            </a:r>
            <a:endParaRPr lang="en-US" altLang="zh-CN" sz="1900" dirty="0">
              <a:solidFill>
                <a:srgbClr val="0D0D0D"/>
              </a:solidFill>
              <a:latin typeface="微软雅黑" panose="020B0503020204020204" pitchFamily="34" charset="-122"/>
              <a:ea typeface="微软雅黑" panose="020B0503020204020204" pitchFamily="34" charset="-122"/>
              <a:sym typeface="+mn-ea"/>
            </a:endParaRPr>
          </a:p>
        </p:txBody>
      </p:sp>
      <p:sp>
        <p:nvSpPr>
          <p:cNvPr id="3" name="文本框 5"/>
          <p:cNvSpPr txBox="1"/>
          <p:nvPr/>
        </p:nvSpPr>
        <p:spPr>
          <a:xfrm>
            <a:off x="1689735" y="1835150"/>
            <a:ext cx="3175635"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r>
              <a:rPr lang="zh-CN" altLang="en-US"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筋膜枪</a:t>
            </a: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r>
              <a:rPr lang="zh-CN" altLang="en-US" sz="3200" b="1" dirty="0">
                <a:solidFill>
                  <a:schemeClr val="bg1"/>
                </a:solidFill>
                <a:latin typeface="微软雅黑" panose="020B0503020204020204" pitchFamily="34" charset="-122"/>
                <a:ea typeface="微软雅黑" panose="020B0503020204020204" pitchFamily="34" charset="-122"/>
              </a:rPr>
              <a:t>优势</a:t>
            </a:r>
            <a:r>
              <a:rPr lang="en-US" altLang="zh-CN" sz="3200" b="1" dirty="0">
                <a:solidFill>
                  <a:schemeClr val="bg1"/>
                </a:solidFill>
                <a:latin typeface="微软雅黑" panose="020B0503020204020204" pitchFamily="34" charset="-122"/>
                <a:ea typeface="微软雅黑" panose="020B0503020204020204" pitchFamily="34" charset="-122"/>
              </a:rPr>
              <a:t> 3</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4" name="文本框 5"/>
          <p:cNvSpPr txBox="1"/>
          <p:nvPr/>
        </p:nvSpPr>
        <p:spPr>
          <a:xfrm>
            <a:off x="1400810" y="3277235"/>
            <a:ext cx="5470525" cy="551815"/>
          </a:xfrm>
          <a:prstGeom prst="rect">
            <a:avLst/>
          </a:prstGeom>
          <a:noFill/>
          <a:ln w="9525">
            <a:noFill/>
          </a:ln>
        </p:spPr>
        <p:txBody>
          <a:bodyPr wrap="square" lIns="91433" tIns="45717" rIns="91433" bIns="45717" anchor="t" anchorCtr="0">
            <a:spAutoFit/>
          </a:bodyPr>
          <a:p>
            <a:r>
              <a:rPr sz="3000" b="1" dirty="0">
                <a:solidFill>
                  <a:srgbClr val="2AD2C9"/>
                </a:solidFill>
                <a:latin typeface="微软雅黑" panose="020B0503020204020204" pitchFamily="34" charset="-122"/>
                <a:ea typeface="微软雅黑" panose="020B0503020204020204" pitchFamily="34" charset="-122"/>
              </a:rPr>
              <a:t>12mm</a:t>
            </a:r>
            <a:r>
              <a:rPr lang="en-US" sz="3000" b="1" dirty="0">
                <a:solidFill>
                  <a:srgbClr val="2AD2C9"/>
                </a:solidFill>
                <a:latin typeface="微软雅黑" panose="020B0503020204020204" pitchFamily="34" charset="-122"/>
                <a:ea typeface="微软雅黑" panose="020B0503020204020204" pitchFamily="34" charset="-122"/>
              </a:rPr>
              <a:t> </a:t>
            </a:r>
            <a:r>
              <a:rPr sz="3000" b="1" dirty="0">
                <a:solidFill>
                  <a:srgbClr val="2AD2C9"/>
                </a:solidFill>
                <a:latin typeface="微软雅黑" panose="020B0503020204020204" pitchFamily="34" charset="-122"/>
                <a:ea typeface="微软雅黑" panose="020B0503020204020204" pitchFamily="34" charset="-122"/>
                <a:sym typeface="+mn-ea"/>
              </a:rPr>
              <a:t>Deep Percussion</a:t>
            </a:r>
            <a:endParaRPr sz="3000" b="1" dirty="0">
              <a:solidFill>
                <a:srgbClr val="2AD2C9"/>
              </a:solidFill>
              <a:latin typeface="微软雅黑" panose="020B0503020204020204" pitchFamily="34" charset="-122"/>
              <a:ea typeface="微软雅黑" panose="020B0503020204020204" pitchFamily="34" charset="-122"/>
            </a:endParaRPr>
          </a:p>
        </p:txBody>
      </p:sp>
      <p:sp>
        <p:nvSpPr>
          <p:cNvPr id="5" name="矩形 4"/>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3</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441315" y="755650"/>
            <a:ext cx="3681730" cy="760730"/>
          </a:xfrm>
          <a:prstGeom prst="rect">
            <a:avLst/>
          </a:prstGeom>
          <a:solidFill>
            <a:srgbClr val="2AD2C9"/>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r>
              <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rPr>
              <a:t>Comparsion</a:t>
            </a:r>
            <a:endParaRPr kumimoji="0" lang="en-US" altLang="zh-CN" sz="419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36869" name="图片 1" descr="图片1"/>
          <p:cNvPicPr>
            <a:picLocks noChangeAspect="1"/>
          </p:cNvPicPr>
          <p:nvPr/>
        </p:nvPicPr>
        <p:blipFill>
          <a:blip r:embed="rId1"/>
          <a:stretch>
            <a:fillRect/>
          </a:stretch>
        </p:blipFill>
        <p:spPr>
          <a:xfrm>
            <a:off x="7593648" y="2124393"/>
            <a:ext cx="1571625" cy="1190625"/>
          </a:xfrm>
          <a:prstGeom prst="rect">
            <a:avLst/>
          </a:prstGeom>
          <a:noFill/>
          <a:ln w="9525">
            <a:noFill/>
          </a:ln>
        </p:spPr>
      </p:pic>
      <p:pic>
        <p:nvPicPr>
          <p:cNvPr id="36870" name="Picture 2"/>
          <p:cNvPicPr>
            <a:picLocks noChangeAspect="1"/>
          </p:cNvPicPr>
          <p:nvPr/>
        </p:nvPicPr>
        <p:blipFill>
          <a:blip r:embed="rId2"/>
          <a:stretch>
            <a:fillRect/>
          </a:stretch>
        </p:blipFill>
        <p:spPr>
          <a:xfrm>
            <a:off x="1691640" y="3449955"/>
            <a:ext cx="3063240" cy="3322320"/>
          </a:xfrm>
          <a:prstGeom prst="rect">
            <a:avLst/>
          </a:prstGeom>
          <a:noFill/>
          <a:ln w="9525">
            <a:noFill/>
          </a:ln>
        </p:spPr>
      </p:pic>
      <p:pic>
        <p:nvPicPr>
          <p:cNvPr id="36871" name="Picture 3"/>
          <p:cNvPicPr>
            <a:picLocks noChangeAspect="1"/>
          </p:cNvPicPr>
          <p:nvPr/>
        </p:nvPicPr>
        <p:blipFill>
          <a:blip r:embed="rId3"/>
          <a:stretch>
            <a:fillRect/>
          </a:stretch>
        </p:blipFill>
        <p:spPr>
          <a:xfrm>
            <a:off x="1688465" y="2268538"/>
            <a:ext cx="2736850" cy="774700"/>
          </a:xfrm>
          <a:prstGeom prst="rect">
            <a:avLst/>
          </a:prstGeom>
          <a:noFill/>
          <a:ln w="9525">
            <a:noFill/>
          </a:ln>
        </p:spPr>
      </p:pic>
      <p:pic>
        <p:nvPicPr>
          <p:cNvPr id="35845" name="图片 10"/>
          <p:cNvPicPr>
            <a:picLocks noChangeAspect="1"/>
          </p:cNvPicPr>
          <p:nvPr/>
        </p:nvPicPr>
        <p:blipFill>
          <a:blip r:embed="rId4"/>
          <a:srcRect l="17798" t="4966" r="4199" b="2459"/>
          <a:stretch>
            <a:fillRect/>
          </a:stretch>
        </p:blipFill>
        <p:spPr>
          <a:xfrm>
            <a:off x="7595235" y="3524250"/>
            <a:ext cx="3149600" cy="3246755"/>
          </a:xfrm>
          <a:prstGeom prst="rect">
            <a:avLst/>
          </a:prstGeom>
          <a:noFill/>
          <a:ln w="9525">
            <a:noFill/>
          </a:ln>
        </p:spPr>
      </p:pic>
      <p:sp>
        <p:nvSpPr>
          <p:cNvPr id="2" name="文本框 1"/>
          <p:cNvSpPr txBox="1"/>
          <p:nvPr/>
        </p:nvSpPr>
        <p:spPr>
          <a:xfrm>
            <a:off x="4786630" y="2347595"/>
            <a:ext cx="2178050" cy="645160"/>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8mm </a:t>
            </a:r>
            <a:r>
              <a:rPr lang="en-US" altLang="zh-CN">
                <a:latin typeface="微软雅黑" panose="020B0503020204020204" pitchFamily="34" charset="-122"/>
                <a:ea typeface="微软雅黑" panose="020B0503020204020204" pitchFamily="34" charset="-122"/>
              </a:rPr>
              <a:t>percussion amplitude.</a:t>
            </a:r>
            <a:endParaRPr lang="en-US" altLang="zh-CN">
              <a:latin typeface="微软雅黑" panose="020B0503020204020204" pitchFamily="34" charset="-122"/>
              <a:ea typeface="微软雅黑" panose="020B0503020204020204" pitchFamily="34" charset="-122"/>
            </a:endParaRPr>
          </a:p>
        </p:txBody>
      </p:sp>
      <p:sp>
        <p:nvSpPr>
          <p:cNvPr id="4" name="文本框 3"/>
          <p:cNvSpPr txBox="1"/>
          <p:nvPr/>
        </p:nvSpPr>
        <p:spPr>
          <a:xfrm>
            <a:off x="9794875" y="2209165"/>
            <a:ext cx="2993390" cy="922020"/>
          </a:xfrm>
          <a:prstGeom prst="rect">
            <a:avLst/>
          </a:prstGeom>
          <a:noFill/>
        </p:spPr>
        <p:txBody>
          <a:bodyPr wrap="square" rtlCol="0">
            <a:spAutoFit/>
          </a:bodyPr>
          <a:p>
            <a:r>
              <a:rPr lang="zh-CN" altLang="en-US" b="1"/>
              <a:t>12mm </a:t>
            </a:r>
            <a:r>
              <a:rPr lang="en-US" altLang="zh-CN"/>
              <a:t>percussion amplitude, d</a:t>
            </a:r>
            <a:r>
              <a:rPr lang="zh-CN" altLang="en-US"/>
              <a:t>eep myofascial relaxation after </a:t>
            </a:r>
            <a:r>
              <a:rPr lang="en-US" altLang="zh-CN"/>
              <a:t>fitness </a:t>
            </a:r>
            <a:r>
              <a:rPr lang="zh-CN" altLang="en-US"/>
              <a:t>exercise.</a:t>
            </a:r>
            <a:endParaRPr lang="zh-CN" alt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3" name="图片 2" descr="微信图片_20200811105711 副本"/>
          <p:cNvPicPr>
            <a:picLocks noChangeAspect="1"/>
          </p:cNvPicPr>
          <p:nvPr/>
        </p:nvPicPr>
        <p:blipFill>
          <a:blip r:embed="rId1"/>
          <a:srcRect l="2340" t="2287" r="1805"/>
          <a:stretch>
            <a:fillRect/>
          </a:stretch>
        </p:blipFill>
        <p:spPr>
          <a:xfrm>
            <a:off x="7811135" y="1836420"/>
            <a:ext cx="5708015" cy="4888230"/>
          </a:xfrm>
          <a:prstGeom prst="rect">
            <a:avLst/>
          </a:prstGeom>
          <a:noFill/>
          <a:ln w="9525">
            <a:noFill/>
          </a:ln>
        </p:spPr>
      </p:pic>
      <p:sp>
        <p:nvSpPr>
          <p:cNvPr id="4" name="文本框 5"/>
          <p:cNvSpPr txBox="1"/>
          <p:nvPr/>
        </p:nvSpPr>
        <p:spPr>
          <a:xfrm>
            <a:off x="1185545" y="3277235"/>
            <a:ext cx="6695440" cy="551815"/>
          </a:xfrm>
          <a:prstGeom prst="rect">
            <a:avLst/>
          </a:prstGeom>
          <a:noFill/>
          <a:ln w="9525">
            <a:noFill/>
          </a:ln>
        </p:spPr>
        <p:txBody>
          <a:bodyPr wrap="square" lIns="91433" tIns="45717" rIns="91433" bIns="45717" anchor="t" anchorCtr="0">
            <a:spAutoFit/>
          </a:bodyPr>
          <a:p>
            <a:r>
              <a:rPr lang="en-US" sz="3000" b="1" dirty="0">
                <a:solidFill>
                  <a:srgbClr val="2AD2C9"/>
                </a:solidFill>
                <a:latin typeface="微软雅黑" panose="020B0503020204020204" pitchFamily="34" charset="-122"/>
                <a:ea typeface="微软雅黑" panose="020B0503020204020204" pitchFamily="34" charset="-122"/>
              </a:rPr>
              <a:t>US</a:t>
            </a:r>
            <a:r>
              <a:rPr sz="3000" b="1" dirty="0">
                <a:solidFill>
                  <a:srgbClr val="2AD2C9"/>
                </a:solidFill>
                <a:latin typeface="微软雅黑" panose="020B0503020204020204" pitchFamily="34" charset="-122"/>
                <a:ea typeface="微软雅黑" panose="020B0503020204020204" pitchFamily="34" charset="-122"/>
                <a:sym typeface="+mn-ea"/>
              </a:rPr>
              <a:t>B portable charging cable</a:t>
            </a:r>
            <a:endParaRPr sz="3000" b="1" dirty="0">
              <a:solidFill>
                <a:srgbClr val="2AD2C9"/>
              </a:solidFill>
              <a:latin typeface="微软雅黑" panose="020B0503020204020204" pitchFamily="34" charset="-122"/>
              <a:ea typeface="微软雅黑" panose="020B0503020204020204" pitchFamily="34" charset="-122"/>
            </a:endParaRPr>
          </a:p>
        </p:txBody>
      </p:sp>
      <p:sp>
        <p:nvSpPr>
          <p:cNvPr id="7" name="矩形 6"/>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4</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
        <p:nvSpPr>
          <p:cNvPr id="8" name="Rectangle 7"/>
          <p:cNvSpPr/>
          <p:nvPr/>
        </p:nvSpPr>
        <p:spPr>
          <a:xfrm>
            <a:off x="1185545" y="4069080"/>
            <a:ext cx="6447155" cy="2919730"/>
          </a:xfrm>
          <a:prstGeom prst="rect">
            <a:avLst/>
          </a:prstGeom>
          <a:noFill/>
          <a:ln w="9525">
            <a:noFill/>
          </a:ln>
        </p:spPr>
        <p:txBody>
          <a:bodyPr wrap="square" lIns="150666" tIns="75333" rIns="150666" bIns="75333" anchor="t" anchorCtr="0">
            <a:spAutoFit/>
          </a:bodyPr>
          <a:p>
            <a:pPr algn="l">
              <a:lnSpc>
                <a:spcPts val="3600"/>
              </a:lnSpc>
            </a:pPr>
            <a:r>
              <a:rPr lang="zh-CN" altLang="en-US" sz="1900">
                <a:latin typeface="微软雅黑" panose="020B0503020204020204" pitchFamily="34" charset="-122"/>
                <a:ea typeface="微软雅黑" panose="020B0503020204020204" pitchFamily="34" charset="-122"/>
                <a:sym typeface="+mn-ea"/>
              </a:rPr>
              <a:t>Configured with USB portable special charging cable</a:t>
            </a:r>
            <a:r>
              <a:rPr lang="en-US" altLang="zh-CN" sz="1900">
                <a:latin typeface="微软雅黑" panose="020B0503020204020204" pitchFamily="34" charset="-122"/>
                <a:ea typeface="微软雅黑" panose="020B0503020204020204" pitchFamily="34" charset="-122"/>
                <a:sym typeface="+mn-ea"/>
              </a:rPr>
              <a:t>, can</a:t>
            </a:r>
            <a:r>
              <a:rPr lang="zh-CN" altLang="en-US" sz="1900">
                <a:latin typeface="微软雅黑" panose="020B0503020204020204" pitchFamily="34" charset="-122"/>
                <a:ea typeface="微软雅黑" panose="020B0503020204020204" pitchFamily="34" charset="-122"/>
                <a:sym typeface="+mn-ea"/>
              </a:rPr>
              <a:t> </a:t>
            </a:r>
            <a:r>
              <a:rPr lang="en-US" altLang="zh-CN" sz="1900">
                <a:latin typeface="微软雅黑" panose="020B0503020204020204" pitchFamily="34" charset="-122"/>
                <a:ea typeface="微软雅黑" panose="020B0503020204020204" pitchFamily="34" charset="-122"/>
                <a:sym typeface="+mn-ea"/>
              </a:rPr>
              <a:t>be charged </a:t>
            </a:r>
            <a:r>
              <a:rPr lang="zh-CN" altLang="en-US" sz="1900">
                <a:latin typeface="微软雅黑" panose="020B0503020204020204" pitchFamily="34" charset="-122"/>
                <a:ea typeface="微软雅黑" panose="020B0503020204020204" pitchFamily="34" charset="-122"/>
                <a:sym typeface="+mn-ea"/>
              </a:rPr>
              <a:t>anytime and anywhere</a:t>
            </a:r>
            <a:r>
              <a:rPr lang="en-US" altLang="zh-CN" sz="1900">
                <a:latin typeface="微软雅黑" panose="020B0503020204020204" pitchFamily="34" charset="-122"/>
                <a:ea typeface="微软雅黑" panose="020B0503020204020204" pitchFamily="34" charset="-122"/>
                <a:sym typeface="+mn-ea"/>
              </a:rPr>
              <a:t>.</a:t>
            </a:r>
            <a:endParaRPr lang="zh-CN" altLang="en-US" sz="1900">
              <a:latin typeface="微软雅黑" panose="020B0503020204020204" pitchFamily="34" charset="-122"/>
              <a:ea typeface="微软雅黑" panose="020B0503020204020204" pitchFamily="34" charset="-122"/>
              <a:sym typeface="+mn-ea"/>
            </a:endParaRPr>
          </a:p>
          <a:p>
            <a:pPr algn="l">
              <a:lnSpc>
                <a:spcPts val="3600"/>
              </a:lnSpc>
            </a:pPr>
            <a:endParaRPr lang="zh-CN" altLang="en-US" sz="1900">
              <a:latin typeface="微软雅黑" panose="020B0503020204020204" pitchFamily="34" charset="-122"/>
              <a:ea typeface="微软雅黑" panose="020B0503020204020204" pitchFamily="34" charset="-122"/>
              <a:sym typeface="+mn-ea"/>
            </a:endParaRPr>
          </a:p>
          <a:p>
            <a:pPr algn="l">
              <a:lnSpc>
                <a:spcPts val="3600"/>
              </a:lnSpc>
            </a:pPr>
            <a:r>
              <a:rPr lang="en-US" altLang="zh-CN" sz="1900">
                <a:latin typeface="微软雅黑" panose="020B0503020204020204" pitchFamily="34" charset="-122"/>
                <a:ea typeface="微软雅黑" panose="020B0503020204020204" pitchFamily="34" charset="-122"/>
                <a:sym typeface="+mn-ea"/>
              </a:rPr>
              <a:t>R</a:t>
            </a:r>
            <a:r>
              <a:rPr lang="zh-CN" altLang="en-US" sz="1900">
                <a:latin typeface="微软雅黑" panose="020B0503020204020204" pitchFamily="34" charset="-122"/>
                <a:ea typeface="微软雅黑" panose="020B0503020204020204" pitchFamily="34" charset="-122"/>
                <a:sym typeface="+mn-ea"/>
              </a:rPr>
              <a:t>echargeable battery</a:t>
            </a:r>
            <a:r>
              <a:rPr lang="en-US" altLang="zh-CN" sz="1900">
                <a:latin typeface="微软雅黑" panose="020B0503020204020204" pitchFamily="34" charset="-122"/>
                <a:ea typeface="微软雅黑" panose="020B0503020204020204" pitchFamily="34" charset="-122"/>
                <a:sym typeface="+mn-ea"/>
              </a:rPr>
              <a:t>, n</a:t>
            </a:r>
            <a:r>
              <a:rPr lang="zh-CN" altLang="en-US" sz="1900">
                <a:latin typeface="微软雅黑" panose="020B0503020204020204" pitchFamily="34" charset="-122"/>
                <a:ea typeface="微软雅黑" panose="020B0503020204020204" pitchFamily="34" charset="-122"/>
                <a:sym typeface="+mn-ea"/>
              </a:rPr>
              <a:t>o worries about running out of power </a:t>
            </a:r>
            <a:r>
              <a:rPr lang="en-US" altLang="zh-CN" sz="1900">
                <a:latin typeface="微软雅黑" panose="020B0503020204020204" pitchFamily="34" charset="-122"/>
                <a:ea typeface="微软雅黑" panose="020B0503020204020204" pitchFamily="34" charset="-122"/>
                <a:sym typeface="+mn-ea"/>
              </a:rPr>
              <a:t>w</a:t>
            </a:r>
            <a:r>
              <a:rPr lang="en-US" altLang="zh-CN" sz="1900">
                <a:latin typeface="微软雅黑" panose="020B0503020204020204" pitchFamily="34" charset="-122"/>
                <a:ea typeface="微软雅黑" panose="020B0503020204020204" pitchFamily="34" charset="-122"/>
                <a:sym typeface="+mn-ea"/>
              </a:rPr>
              <a:t>hen you’re outside for </a:t>
            </a:r>
            <a:r>
              <a:rPr lang="zh-CN" altLang="en-US" sz="1900">
                <a:latin typeface="微软雅黑" panose="020B0503020204020204" pitchFamily="34" charset="-122"/>
                <a:ea typeface="微软雅黑" panose="020B0503020204020204" pitchFamily="34" charset="-122"/>
                <a:sym typeface="+mn-ea"/>
              </a:rPr>
              <a:t>fitness, travel, business trips</a:t>
            </a:r>
            <a:r>
              <a:rPr lang="en-US" altLang="zh-CN" sz="1900">
                <a:latin typeface="微软雅黑" panose="020B0503020204020204" pitchFamily="34" charset="-122"/>
                <a:ea typeface="微软雅黑" panose="020B0503020204020204" pitchFamily="34" charset="-122"/>
                <a:sym typeface="+mn-ea"/>
              </a:rPr>
              <a:t>.</a:t>
            </a:r>
            <a:endParaRPr lang="en-US" altLang="zh-CN" sz="1900" dirty="0">
              <a:solidFill>
                <a:srgbClr val="0D0D0D"/>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7" name="图片 1" descr="未标题-1_06"/>
          <p:cNvPicPr>
            <a:picLocks noChangeAspect="1"/>
          </p:cNvPicPr>
          <p:nvPr/>
        </p:nvPicPr>
        <p:blipFill>
          <a:blip r:embed="rId1"/>
          <a:srcRect t="23723" b="20865"/>
          <a:stretch>
            <a:fillRect/>
          </a:stretch>
        </p:blipFill>
        <p:spPr>
          <a:xfrm>
            <a:off x="8602980" y="1764665"/>
            <a:ext cx="4624070" cy="4912995"/>
          </a:xfrm>
          <a:prstGeom prst="rect">
            <a:avLst/>
          </a:prstGeom>
          <a:noFill/>
          <a:ln w="9525">
            <a:noFill/>
          </a:ln>
        </p:spPr>
      </p:pic>
      <p:sp>
        <p:nvSpPr>
          <p:cNvPr id="34817" name="Rectangle 7"/>
          <p:cNvSpPr/>
          <p:nvPr/>
        </p:nvSpPr>
        <p:spPr>
          <a:xfrm>
            <a:off x="1114425" y="3996690"/>
            <a:ext cx="6275070" cy="1996440"/>
          </a:xfrm>
          <a:prstGeom prst="rect">
            <a:avLst/>
          </a:prstGeom>
          <a:noFill/>
          <a:ln w="9525">
            <a:noFill/>
          </a:ln>
        </p:spPr>
        <p:txBody>
          <a:bodyPr wrap="square" lIns="150666" tIns="75333" rIns="150666" bIns="75333" anchor="t" anchorCtr="0">
            <a:spAutoFit/>
          </a:bodyPr>
          <a:p>
            <a:pPr algn="l">
              <a:lnSpc>
                <a:spcPts val="3600"/>
              </a:lnSpc>
            </a:pPr>
            <a:r>
              <a:rPr lang="en-US" sz="1900" dirty="0">
                <a:solidFill>
                  <a:srgbClr val="0D0D0D"/>
                </a:solidFill>
                <a:latin typeface="微软雅黑" panose="020B0503020204020204" pitchFamily="34" charset="-122"/>
                <a:ea typeface="微软雅黑" panose="020B0503020204020204" pitchFamily="34" charset="-122"/>
              </a:rPr>
              <a:t>H</a:t>
            </a:r>
            <a:r>
              <a:rPr sz="1900" dirty="0">
                <a:solidFill>
                  <a:srgbClr val="0D0D0D"/>
                </a:solidFill>
                <a:latin typeface="微软雅黑" panose="020B0503020204020204" pitchFamily="34" charset="-122"/>
                <a:ea typeface="微软雅黑" panose="020B0503020204020204" pitchFamily="34" charset="-122"/>
              </a:rPr>
              <a:t>igh-quality brushless moto</a:t>
            </a:r>
            <a:r>
              <a:rPr lang="en-US" sz="1900" dirty="0">
                <a:solidFill>
                  <a:srgbClr val="0D0D0D"/>
                </a:solidFill>
                <a:latin typeface="微软雅黑" panose="020B0503020204020204" pitchFamily="34" charset="-122"/>
                <a:ea typeface="微软雅黑" panose="020B0503020204020204" pitchFamily="34" charset="-122"/>
              </a:rPr>
              <a:t>r,</a:t>
            </a:r>
            <a:r>
              <a:rPr sz="1900" dirty="0">
                <a:solidFill>
                  <a:srgbClr val="0D0D0D"/>
                </a:solidFill>
                <a:latin typeface="微软雅黑" panose="020B0503020204020204" pitchFamily="34" charset="-122"/>
                <a:ea typeface="微软雅黑" panose="020B0503020204020204" pitchFamily="34" charset="-122"/>
              </a:rPr>
              <a:t> quiet</a:t>
            </a:r>
            <a:r>
              <a:rPr lang="en-US" sz="1900" dirty="0">
                <a:solidFill>
                  <a:srgbClr val="0D0D0D"/>
                </a:solidFill>
                <a:latin typeface="微软雅黑" panose="020B0503020204020204" pitchFamily="34" charset="-122"/>
                <a:ea typeface="微软雅黑" panose="020B0503020204020204" pitchFamily="34" charset="-122"/>
              </a:rPr>
              <a:t>, low noise. N</a:t>
            </a:r>
            <a:r>
              <a:rPr sz="1900" dirty="0">
                <a:solidFill>
                  <a:srgbClr val="0D0D0D"/>
                </a:solidFill>
                <a:latin typeface="微软雅黑" panose="020B0503020204020204" pitchFamily="34" charset="-122"/>
                <a:ea typeface="微软雅黑" panose="020B0503020204020204" pitchFamily="34" charset="-122"/>
              </a:rPr>
              <a:t>o matter in the gym, home or even office, others will not be disturbed, you can enjoy a quiet and comfortable moment of relaxation.</a:t>
            </a:r>
            <a:endParaRPr sz="1900" dirty="0">
              <a:solidFill>
                <a:srgbClr val="0D0D0D"/>
              </a:solidFill>
              <a:latin typeface="微软雅黑" panose="020B0503020204020204" pitchFamily="34" charset="-122"/>
              <a:ea typeface="微软雅黑" panose="020B0503020204020204" pitchFamily="34" charset="-122"/>
            </a:endParaRPr>
          </a:p>
        </p:txBody>
      </p:sp>
      <p:sp>
        <p:nvSpPr>
          <p:cNvPr id="4" name="文本框 5"/>
          <p:cNvSpPr txBox="1"/>
          <p:nvPr/>
        </p:nvSpPr>
        <p:spPr>
          <a:xfrm>
            <a:off x="1258570" y="2844165"/>
            <a:ext cx="6260465" cy="551815"/>
          </a:xfrm>
          <a:prstGeom prst="rect">
            <a:avLst/>
          </a:prstGeom>
          <a:noFill/>
          <a:ln w="9525">
            <a:noFill/>
          </a:ln>
        </p:spPr>
        <p:txBody>
          <a:bodyPr wrap="square" lIns="91433" tIns="45717" rIns="91433" bIns="45717" anchor="t" anchorCtr="0">
            <a:spAutoFit/>
          </a:bodyPr>
          <a:p>
            <a:r>
              <a:rPr lang="en-US" sz="3000" b="1" dirty="0">
                <a:solidFill>
                  <a:srgbClr val="2AD2C9"/>
                </a:solidFill>
                <a:latin typeface="微软雅黑" panose="020B0503020204020204" pitchFamily="34" charset="-122"/>
                <a:ea typeface="微软雅黑" panose="020B0503020204020204" pitchFamily="34" charset="-122"/>
              </a:rPr>
              <a:t>Quiet Percussion Low Noise</a:t>
            </a:r>
            <a:endParaRPr lang="en-US" sz="3000" b="1" dirty="0">
              <a:solidFill>
                <a:srgbClr val="2AD2C9"/>
              </a:solidFill>
              <a:latin typeface="微软雅黑" panose="020B0503020204020204" pitchFamily="34" charset="-122"/>
              <a:ea typeface="微软雅黑" panose="020B0503020204020204" pitchFamily="34" charset="-122"/>
            </a:endParaRPr>
          </a:p>
        </p:txBody>
      </p:sp>
      <p:sp>
        <p:nvSpPr>
          <p:cNvPr id="7" name="矩形 6"/>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5</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Mini筋膜枪详情页-中文版"/>
          <p:cNvPicPr>
            <a:picLocks noChangeAspect="1"/>
          </p:cNvPicPr>
          <p:nvPr/>
        </p:nvPicPr>
        <p:blipFill>
          <a:blip r:embed="rId1"/>
          <a:srcRect l="4228" t="2484" r="3950" b="4521"/>
          <a:stretch>
            <a:fillRect/>
          </a:stretch>
        </p:blipFill>
        <p:spPr>
          <a:xfrm>
            <a:off x="9178925" y="1692275"/>
            <a:ext cx="4632960" cy="5020945"/>
          </a:xfrm>
          <a:prstGeom prst="rect">
            <a:avLst/>
          </a:prstGeom>
        </p:spPr>
      </p:pic>
      <p:sp>
        <p:nvSpPr>
          <p:cNvPr id="34817" name="Rectangle 7"/>
          <p:cNvSpPr/>
          <p:nvPr/>
        </p:nvSpPr>
        <p:spPr>
          <a:xfrm>
            <a:off x="579755" y="4421505"/>
            <a:ext cx="7706360" cy="1626870"/>
          </a:xfrm>
          <a:prstGeom prst="rect">
            <a:avLst/>
          </a:prstGeom>
          <a:noFill/>
          <a:ln w="9525">
            <a:noFill/>
          </a:ln>
        </p:spPr>
        <p:txBody>
          <a:bodyPr wrap="square" lIns="150666" tIns="75333" rIns="150666" bIns="75333" anchor="t" anchorCtr="0">
            <a:spAutoFit/>
          </a:bodyPr>
          <a:p>
            <a:pPr>
              <a:lnSpc>
                <a:spcPct val="150000"/>
              </a:lnSpc>
            </a:pPr>
            <a:r>
              <a:rPr lang="en-US" sz="1600" dirty="0">
                <a:latin typeface="微软雅黑" panose="020B0503020204020204" pitchFamily="34" charset="-122"/>
                <a:ea typeface="微软雅黑" panose="020B0503020204020204" pitchFamily="34" charset="-122"/>
                <a:sym typeface="宋体" panose="02010600030101010101" pitchFamily="2" charset="-122"/>
              </a:rPr>
              <a:t>Super Hit Mini </a:t>
            </a:r>
            <a:r>
              <a:rPr sz="1600" dirty="0">
                <a:latin typeface="微软雅黑" panose="020B0503020204020204" pitchFamily="34" charset="-122"/>
                <a:ea typeface="微软雅黑" panose="020B0503020204020204" pitchFamily="34" charset="-122"/>
                <a:sym typeface="宋体" panose="02010600030101010101" pitchFamily="2" charset="-122"/>
              </a:rPr>
              <a:t>Using sports car-grade lithium battery, </a:t>
            </a:r>
            <a:r>
              <a:rPr lang="en-US" sz="1600" dirty="0">
                <a:latin typeface="微软雅黑" panose="020B0503020204020204" pitchFamily="34" charset="-122"/>
                <a:ea typeface="微软雅黑" panose="020B0503020204020204" pitchFamily="34" charset="-122"/>
                <a:sym typeface="宋体" panose="02010600030101010101" pitchFamily="2" charset="-122"/>
              </a:rPr>
              <a:t>longer</a:t>
            </a:r>
            <a:r>
              <a:rPr sz="1600" dirty="0">
                <a:latin typeface="微软雅黑" panose="020B0503020204020204" pitchFamily="34" charset="-122"/>
                <a:ea typeface="微软雅黑" panose="020B0503020204020204" pitchFamily="34" charset="-122"/>
                <a:sym typeface="宋体" panose="02010600030101010101" pitchFamily="2" charset="-122"/>
              </a:rPr>
              <a:t> battery life</a:t>
            </a:r>
            <a:r>
              <a:rPr lang="en-US" sz="1600" dirty="0">
                <a:latin typeface="微软雅黑" panose="020B0503020204020204" pitchFamily="34" charset="-122"/>
                <a:ea typeface="微软雅黑" panose="020B0503020204020204" pitchFamily="34" charset="-122"/>
                <a:sym typeface="宋体" panose="02010600030101010101" pitchFamily="2" charset="-122"/>
              </a:rPr>
              <a:t>, </a:t>
            </a:r>
            <a:r>
              <a:rPr sz="1600" dirty="0">
                <a:latin typeface="微软雅黑" panose="020B0503020204020204" pitchFamily="34" charset="-122"/>
                <a:ea typeface="微软雅黑" panose="020B0503020204020204" pitchFamily="34" charset="-122"/>
                <a:sym typeface="宋体" panose="02010600030101010101" pitchFamily="2" charset="-122"/>
              </a:rPr>
              <a:t>and </a:t>
            </a:r>
            <a:r>
              <a:rPr lang="en-US" sz="1600" dirty="0">
                <a:latin typeface="微软雅黑" panose="020B0503020204020204" pitchFamily="34" charset="-122"/>
                <a:ea typeface="微软雅黑" panose="020B0503020204020204" pitchFamily="34" charset="-122"/>
                <a:sym typeface="宋体" panose="02010600030101010101" pitchFamily="2" charset="-122"/>
              </a:rPr>
              <a:t>no</a:t>
            </a:r>
            <a:r>
              <a:rPr sz="1600" dirty="0">
                <a:latin typeface="微软雅黑" panose="020B0503020204020204" pitchFamily="34" charset="-122"/>
                <a:ea typeface="微软雅黑" panose="020B0503020204020204" pitchFamily="34" charset="-122"/>
                <a:sym typeface="宋体" panose="02010600030101010101" pitchFamily="2" charset="-122"/>
              </a:rPr>
              <a:t> worry about frequent charging. </a:t>
            </a:r>
            <a:r>
              <a:rPr lang="en-US" sz="1600" dirty="0">
                <a:latin typeface="微软雅黑" panose="020B0503020204020204" pitchFamily="34" charset="-122"/>
                <a:ea typeface="微软雅黑" panose="020B0503020204020204" pitchFamily="34" charset="-122"/>
                <a:sym typeface="宋体" panose="02010600030101010101" pitchFamily="2" charset="-122"/>
              </a:rPr>
              <a:t> </a:t>
            </a:r>
            <a:r>
              <a:rPr sz="1600" dirty="0">
                <a:latin typeface="微软雅黑" panose="020B0503020204020204" pitchFamily="34" charset="-122"/>
                <a:ea typeface="微软雅黑" panose="020B0503020204020204" pitchFamily="34" charset="-122"/>
                <a:sym typeface="宋体" panose="02010600030101010101" pitchFamily="2" charset="-122"/>
              </a:rPr>
              <a:t>After a full charge, massage for one hour a day, and it can last for 15 days. It is a must for business trips.</a:t>
            </a:r>
            <a:r>
              <a:rPr lang="en-US" sz="1600" dirty="0">
                <a:latin typeface="微软雅黑" panose="020B0503020204020204" pitchFamily="34" charset="-122"/>
                <a:ea typeface="微软雅黑" panose="020B0503020204020204" pitchFamily="34" charset="-122"/>
                <a:sym typeface="宋体" panose="02010600030101010101" pitchFamily="2" charset="-122"/>
              </a:rPr>
              <a:t> </a:t>
            </a:r>
            <a:r>
              <a:rPr sz="1600" dirty="0">
                <a:latin typeface="微软雅黑" panose="020B0503020204020204" pitchFamily="34" charset="-122"/>
                <a:ea typeface="微软雅黑" panose="020B0503020204020204" pitchFamily="34" charset="-122"/>
                <a:sym typeface="宋体" panose="02010600030101010101" pitchFamily="2" charset="-122"/>
              </a:rPr>
              <a:t>Relaxing massage anytime, anywhere</a:t>
            </a:r>
            <a:r>
              <a:rPr lang="en-US" sz="1600" dirty="0">
                <a:latin typeface="微软雅黑" panose="020B0503020204020204" pitchFamily="34" charset="-122"/>
                <a:ea typeface="微软雅黑" panose="020B0503020204020204" pitchFamily="34" charset="-122"/>
                <a:sym typeface="宋体" panose="02010600030101010101" pitchFamily="2" charset="-122"/>
              </a:rPr>
              <a:t>. </a:t>
            </a:r>
            <a:endParaRPr lang="en-US" sz="16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文本框 5"/>
          <p:cNvSpPr txBox="1"/>
          <p:nvPr/>
        </p:nvSpPr>
        <p:spPr>
          <a:xfrm>
            <a:off x="538480" y="2988310"/>
            <a:ext cx="7189470" cy="1013460"/>
          </a:xfrm>
          <a:prstGeom prst="rect">
            <a:avLst/>
          </a:prstGeom>
          <a:noFill/>
          <a:ln w="9525">
            <a:noFill/>
          </a:ln>
        </p:spPr>
        <p:txBody>
          <a:bodyPr wrap="square" lIns="91433" tIns="45717" rIns="91433" bIns="45717" anchor="t" anchorCtr="0">
            <a:spAutoFit/>
          </a:bodyPr>
          <a:p>
            <a:r>
              <a:rPr lang="en-US" sz="3000" b="1" dirty="0">
                <a:solidFill>
                  <a:srgbClr val="2AD2C9"/>
                </a:solidFill>
                <a:latin typeface="微软雅黑" panose="020B0503020204020204" pitchFamily="34" charset="-122"/>
                <a:ea typeface="微软雅黑" panose="020B0503020204020204" pitchFamily="34" charset="-122"/>
              </a:rPr>
              <a:t>Sports car-grade batteries for long battery life</a:t>
            </a:r>
            <a:endParaRPr lang="en-US" sz="3000" b="1" dirty="0">
              <a:solidFill>
                <a:srgbClr val="2AD2C9"/>
              </a:solidFill>
              <a:latin typeface="微软雅黑" panose="020B0503020204020204" pitchFamily="34" charset="-122"/>
              <a:ea typeface="微软雅黑" panose="020B0503020204020204" pitchFamily="34" charset="-122"/>
            </a:endParaRPr>
          </a:p>
        </p:txBody>
      </p:sp>
      <p:sp>
        <p:nvSpPr>
          <p:cNvPr id="7" name="矩形 6"/>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6</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8674" name="图片 28673" descr="634e5049c591c843"/>
          <p:cNvPicPr>
            <a:picLocks noChangeAspect="1"/>
          </p:cNvPicPr>
          <p:nvPr/>
        </p:nvPicPr>
        <p:blipFill>
          <a:blip r:embed="rId1"/>
          <a:srcRect t="36537" b="8185"/>
          <a:stretch>
            <a:fillRect/>
          </a:stretch>
        </p:blipFill>
        <p:spPr>
          <a:xfrm>
            <a:off x="8458835" y="1760220"/>
            <a:ext cx="5045710" cy="5021580"/>
          </a:xfrm>
          <a:prstGeom prst="rect">
            <a:avLst/>
          </a:prstGeom>
          <a:noFill/>
          <a:ln w="9525">
            <a:noFill/>
          </a:ln>
        </p:spPr>
      </p:pic>
      <p:sp>
        <p:nvSpPr>
          <p:cNvPr id="34817" name="Rectangle 7"/>
          <p:cNvSpPr/>
          <p:nvPr/>
        </p:nvSpPr>
        <p:spPr>
          <a:xfrm>
            <a:off x="873125" y="4500880"/>
            <a:ext cx="7118985" cy="1626870"/>
          </a:xfrm>
          <a:prstGeom prst="rect">
            <a:avLst/>
          </a:prstGeom>
          <a:noFill/>
          <a:ln w="9525">
            <a:noFill/>
          </a:ln>
        </p:spPr>
        <p:txBody>
          <a:bodyPr wrap="square" lIns="150666" tIns="75333" rIns="150666" bIns="75333" anchor="t" anchorCtr="0">
            <a:spAutoFit/>
          </a:bodyPr>
          <a:p>
            <a:pPr>
              <a:lnSpc>
                <a:spcPct val="150000"/>
              </a:lnSpc>
            </a:pPr>
            <a:r>
              <a:rPr lang="en-US" sz="1600" dirty="0">
                <a:latin typeface="微软雅黑" panose="020B0503020204020204" pitchFamily="34" charset="-122"/>
                <a:ea typeface="微软雅黑" panose="020B0503020204020204" pitchFamily="34" charset="-122"/>
                <a:sym typeface="宋体" panose="02010600030101010101" pitchFamily="2" charset="-122"/>
              </a:rPr>
              <a:t>Use 8.4V high-power brushless motor to bring strong surging power,3200 rpm high speed shock, Quickly destroy the lactic acid produced after exercise, giving you a comfortable experience of hitting the depths of the body.</a:t>
            </a:r>
            <a:endParaRPr lang="en-US" sz="16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文本框 5"/>
          <p:cNvSpPr txBox="1"/>
          <p:nvPr/>
        </p:nvSpPr>
        <p:spPr>
          <a:xfrm>
            <a:off x="906145" y="3348355"/>
            <a:ext cx="6284595" cy="551815"/>
          </a:xfrm>
          <a:prstGeom prst="rect">
            <a:avLst/>
          </a:prstGeom>
          <a:noFill/>
          <a:ln w="9525">
            <a:noFill/>
          </a:ln>
        </p:spPr>
        <p:txBody>
          <a:bodyPr wrap="square" lIns="91433" tIns="45717" rIns="91433" bIns="45717" anchor="t" anchorCtr="0">
            <a:spAutoFit/>
          </a:bodyPr>
          <a:p>
            <a:r>
              <a:rPr lang="en-US" sz="3000" b="1" dirty="0">
                <a:solidFill>
                  <a:srgbClr val="2AD2C9"/>
                </a:solidFill>
                <a:latin typeface="微软雅黑" panose="020B0503020204020204" pitchFamily="34" charset="-122"/>
                <a:ea typeface="微软雅黑" panose="020B0503020204020204" pitchFamily="34" charset="-122"/>
              </a:rPr>
              <a:t>High Torque Brushless Motor</a:t>
            </a:r>
            <a:endParaRPr lang="en-US" sz="3000" b="1" dirty="0">
              <a:solidFill>
                <a:srgbClr val="2AD2C9"/>
              </a:solidFill>
              <a:latin typeface="微软雅黑" panose="020B0503020204020204" pitchFamily="34" charset="-122"/>
              <a:ea typeface="微软雅黑" panose="020B0503020204020204" pitchFamily="34" charset="-122"/>
            </a:endParaRPr>
          </a:p>
        </p:txBody>
      </p:sp>
      <p:sp>
        <p:nvSpPr>
          <p:cNvPr id="7" name="矩形 6"/>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7</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文本框 19"/>
          <p:cNvSpPr/>
          <p:nvPr/>
        </p:nvSpPr>
        <p:spPr>
          <a:xfrm>
            <a:off x="5219700" y="1703388"/>
            <a:ext cx="3268663" cy="830262"/>
          </a:xfrm>
          <a:prstGeom prst="rect">
            <a:avLst/>
          </a:prstGeom>
          <a:noFill/>
          <a:ln w="9525">
            <a:noFill/>
          </a:ln>
        </p:spPr>
        <p:txBody>
          <a:bodyPr>
            <a:spAutoFit/>
          </a:bodyPr>
          <a:p>
            <a:pPr algn="ctr"/>
            <a:r>
              <a:rPr lang="en-US" altLang="zh-CN" sz="4800" b="1" dirty="0">
                <a:solidFill>
                  <a:srgbClr val="333737"/>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48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Contents</a:t>
            </a:r>
            <a:endParaRPr lang="en-US" altLang="zh-CN" sz="48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27" name="直接连接符 20"/>
          <p:cNvSpPr/>
          <p:nvPr/>
        </p:nvSpPr>
        <p:spPr>
          <a:xfrm>
            <a:off x="4665663" y="2954338"/>
            <a:ext cx="4664075" cy="1587"/>
          </a:xfrm>
          <a:prstGeom prst="line">
            <a:avLst/>
          </a:prstGeom>
          <a:ln w="38100" cap="flat" cmpd="sng">
            <a:solidFill>
              <a:srgbClr val="2AD2C9"/>
            </a:solidFill>
            <a:prstDash val="solid"/>
            <a:headEnd type="none" w="med" len="med"/>
            <a:tailEnd type="none" w="med" len="med"/>
          </a:ln>
        </p:spPr>
      </p:sp>
      <p:sp>
        <p:nvSpPr>
          <p:cNvPr id="26628" name="文本框 24"/>
          <p:cNvSpPr/>
          <p:nvPr/>
        </p:nvSpPr>
        <p:spPr>
          <a:xfrm>
            <a:off x="5083175" y="3378200"/>
            <a:ext cx="4162425" cy="430213"/>
          </a:xfrm>
          <a:prstGeom prst="rect">
            <a:avLst/>
          </a:prstGeom>
          <a:noFill/>
          <a:ln w="9525">
            <a:noFill/>
          </a:ln>
        </p:spPr>
        <p:txBody>
          <a:bodyPr anchor="ctr" anchorCtr="0">
            <a:spAutoFit/>
          </a:bodyPr>
          <a:p>
            <a:pPr>
              <a:buNone/>
            </a:pPr>
            <a:r>
              <a:rPr lang="en-US" altLang="zh-CN" sz="2200" dirty="0">
                <a:solidFill>
                  <a:srgbClr val="262626"/>
                </a:solidFill>
                <a:latin typeface="微软雅黑" panose="020B0503020204020204" pitchFamily="34" charset="-122"/>
                <a:ea typeface="微软雅黑" panose="020B0503020204020204" pitchFamily="34" charset="-122"/>
                <a:sym typeface="+mn-ea"/>
              </a:rPr>
              <a:t>PART 1    P</a:t>
            </a:r>
            <a:r>
              <a:rPr lang="zh-CN" altLang="en-US" sz="2200" dirty="0">
                <a:solidFill>
                  <a:srgbClr val="262626"/>
                </a:solidFill>
                <a:latin typeface="微软雅黑" panose="020B0503020204020204" pitchFamily="34" charset="-122"/>
                <a:ea typeface="微软雅黑" panose="020B0503020204020204" pitchFamily="34" charset="-122"/>
                <a:sym typeface="+mn-ea"/>
              </a:rPr>
              <a:t>roduct advantages</a:t>
            </a:r>
            <a:endParaRPr lang="zh-CN" altLang="en-US" sz="2200" dirty="0">
              <a:solidFill>
                <a:srgbClr val="262626"/>
              </a:solidFill>
              <a:latin typeface="微软雅黑" panose="020B0503020204020204" pitchFamily="34" charset="-122"/>
              <a:ea typeface="微软雅黑" panose="020B0503020204020204" pitchFamily="34" charset="-122"/>
              <a:sym typeface="+mn-ea"/>
            </a:endParaRPr>
          </a:p>
        </p:txBody>
      </p:sp>
      <p:sp>
        <p:nvSpPr>
          <p:cNvPr id="26629" name="文本框 24"/>
          <p:cNvSpPr/>
          <p:nvPr/>
        </p:nvSpPr>
        <p:spPr>
          <a:xfrm>
            <a:off x="5083175" y="4143693"/>
            <a:ext cx="4318000" cy="429895"/>
          </a:xfrm>
          <a:prstGeom prst="rect">
            <a:avLst/>
          </a:prstGeom>
          <a:noFill/>
          <a:ln w="9525">
            <a:noFill/>
          </a:ln>
        </p:spPr>
        <p:txBody>
          <a:bodyPr wrap="square" anchor="ctr" anchorCtr="0">
            <a:spAutoFit/>
          </a:bodyPr>
          <a:p>
            <a:pPr>
              <a:buNone/>
            </a:pPr>
            <a:r>
              <a:rPr lang="en-US" altLang="zh-CN" sz="2200" dirty="0">
                <a:solidFill>
                  <a:srgbClr val="262626"/>
                </a:solidFill>
                <a:latin typeface="微软雅黑" panose="020B0503020204020204" pitchFamily="34" charset="-122"/>
                <a:ea typeface="微软雅黑" panose="020B0503020204020204" pitchFamily="34" charset="-122"/>
                <a:sym typeface="+mn-ea"/>
              </a:rPr>
              <a:t>PART 2    A</a:t>
            </a:r>
            <a:r>
              <a:rPr lang="zh-CN" altLang="zh-CN" sz="2200" dirty="0">
                <a:solidFill>
                  <a:srgbClr val="262626"/>
                </a:solidFill>
                <a:latin typeface="微软雅黑" panose="020B0503020204020204" pitchFamily="34" charset="-122"/>
                <a:ea typeface="微软雅黑" panose="020B0503020204020204" pitchFamily="34" charset="-122"/>
                <a:sym typeface="+mn-ea"/>
              </a:rPr>
              <a:t>pplication scenarios</a:t>
            </a:r>
            <a:endParaRPr lang="zh-CN" altLang="zh-CN" sz="2200" dirty="0">
              <a:solidFill>
                <a:srgbClr val="262626"/>
              </a:solidFill>
              <a:latin typeface="微软雅黑" panose="020B0503020204020204" pitchFamily="34" charset="-122"/>
              <a:ea typeface="微软雅黑" panose="020B0503020204020204" pitchFamily="34" charset="-122"/>
              <a:sym typeface="+mn-ea"/>
            </a:endParaRPr>
          </a:p>
        </p:txBody>
      </p:sp>
      <p:sp>
        <p:nvSpPr>
          <p:cNvPr id="26630" name="文本框 24"/>
          <p:cNvSpPr/>
          <p:nvPr/>
        </p:nvSpPr>
        <p:spPr>
          <a:xfrm>
            <a:off x="5083175" y="4907915"/>
            <a:ext cx="4132580" cy="429895"/>
          </a:xfrm>
          <a:prstGeom prst="rect">
            <a:avLst/>
          </a:prstGeom>
          <a:noFill/>
          <a:ln w="9525">
            <a:noFill/>
          </a:ln>
        </p:spPr>
        <p:txBody>
          <a:bodyPr wrap="square" anchor="ctr" anchorCtr="0">
            <a:spAutoFit/>
          </a:bodyPr>
          <a:p>
            <a:pPr>
              <a:buNone/>
            </a:pPr>
            <a:r>
              <a:rPr lang="en-US" altLang="zh-CN" sz="2200" dirty="0">
                <a:solidFill>
                  <a:srgbClr val="262626"/>
                </a:solidFill>
                <a:latin typeface="微软雅黑" panose="020B0503020204020204" pitchFamily="34" charset="-122"/>
                <a:ea typeface="微软雅黑" panose="020B0503020204020204" pitchFamily="34" charset="-122"/>
                <a:sym typeface="+mn-ea"/>
              </a:rPr>
              <a:t>PART 3    P</a:t>
            </a:r>
            <a:r>
              <a:rPr lang="zh-CN" altLang="zh-CN" sz="2200" dirty="0">
                <a:solidFill>
                  <a:srgbClr val="262626"/>
                </a:solidFill>
                <a:latin typeface="微软雅黑" panose="020B0503020204020204" pitchFamily="34" charset="-122"/>
                <a:ea typeface="微软雅黑" panose="020B0503020204020204" pitchFamily="34" charset="-122"/>
                <a:sym typeface="+mn-ea"/>
              </a:rPr>
              <a:t>roduct parameters</a:t>
            </a:r>
            <a:endParaRPr lang="zh-CN" altLang="zh-CN" sz="2200" dirty="0">
              <a:solidFill>
                <a:srgbClr val="262626"/>
              </a:solidFill>
              <a:latin typeface="微软雅黑" panose="020B0503020204020204" pitchFamily="34" charset="-122"/>
              <a:ea typeface="微软雅黑" panose="020B0503020204020204" pitchFamily="34" charset="-122"/>
              <a:sym typeface="+mn-ea"/>
            </a:endParaRPr>
          </a:p>
        </p:txBody>
      </p:sp>
      <p:sp>
        <p:nvSpPr>
          <p:cNvPr id="8" name="椭圆 21"/>
          <p:cNvSpPr/>
          <p:nvPr/>
        </p:nvSpPr>
        <p:spPr>
          <a:xfrm>
            <a:off x="4768850" y="3484563"/>
            <a:ext cx="155575"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9" name="文本框 24"/>
          <p:cNvSpPr/>
          <p:nvPr/>
        </p:nvSpPr>
        <p:spPr>
          <a:xfrm>
            <a:off x="5083175" y="5653723"/>
            <a:ext cx="3655695" cy="429895"/>
          </a:xfrm>
          <a:prstGeom prst="rect">
            <a:avLst/>
          </a:prstGeom>
          <a:noFill/>
          <a:ln w="9525">
            <a:noFill/>
          </a:ln>
        </p:spPr>
        <p:txBody>
          <a:bodyPr wrap="square" anchor="ctr">
            <a:spAutoFit/>
          </a:bodyPr>
          <a:p>
            <a:pPr>
              <a:buNone/>
            </a:pPr>
            <a:r>
              <a:rPr lang="en-US" altLang="zh-CN" sz="2200" dirty="0">
                <a:solidFill>
                  <a:srgbClr val="262626"/>
                </a:solidFill>
                <a:latin typeface="微软雅黑" panose="020B0503020204020204" pitchFamily="34" charset="-122"/>
                <a:ea typeface="微软雅黑" panose="020B0503020204020204" pitchFamily="34" charset="-122"/>
                <a:sym typeface="+mn-ea"/>
              </a:rPr>
              <a:t>PART 4    </a:t>
            </a:r>
            <a:r>
              <a:rPr lang="zh-CN" altLang="en-US" sz="2200" dirty="0">
                <a:solidFill>
                  <a:srgbClr val="262626"/>
                </a:solidFill>
                <a:latin typeface="微软雅黑" panose="020B0503020204020204" pitchFamily="34" charset="-122"/>
                <a:ea typeface="微软雅黑" panose="020B0503020204020204" pitchFamily="34" charset="-122"/>
                <a:sym typeface="+mn-ea"/>
              </a:rPr>
              <a:t>Product pictures</a:t>
            </a:r>
            <a:endParaRPr lang="zh-CN" altLang="en-US" sz="2200" dirty="0">
              <a:solidFill>
                <a:srgbClr val="262626"/>
              </a:solidFill>
              <a:latin typeface="微软雅黑" panose="020B0503020204020204" pitchFamily="34" charset="-122"/>
              <a:ea typeface="微软雅黑" panose="020B0503020204020204" pitchFamily="34" charset="-122"/>
              <a:sym typeface="+mn-ea"/>
            </a:endParaRPr>
          </a:p>
        </p:txBody>
      </p:sp>
      <p:sp>
        <p:nvSpPr>
          <p:cNvPr id="10" name="椭圆 21"/>
          <p:cNvSpPr/>
          <p:nvPr/>
        </p:nvSpPr>
        <p:spPr>
          <a:xfrm>
            <a:off x="4786313" y="4284663"/>
            <a:ext cx="157163"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1" name="椭圆 21"/>
          <p:cNvSpPr/>
          <p:nvPr/>
        </p:nvSpPr>
        <p:spPr>
          <a:xfrm>
            <a:off x="4786313" y="5003800"/>
            <a:ext cx="157163"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
        <p:nvSpPr>
          <p:cNvPr id="12" name="椭圆 21"/>
          <p:cNvSpPr/>
          <p:nvPr/>
        </p:nvSpPr>
        <p:spPr>
          <a:xfrm>
            <a:off x="4786313" y="5795963"/>
            <a:ext cx="157163" cy="157163"/>
          </a:xfrm>
          <a:prstGeom prst="ellipse">
            <a:avLst/>
          </a:prstGeom>
          <a:solidFill>
            <a:srgbClr val="2AD2C9"/>
          </a:solidFill>
          <a:ln w="9525">
            <a:noFill/>
          </a:ln>
        </p:spPr>
        <p:txBody>
          <a:bodyPr anchor="ctr"/>
          <a:lstStyle/>
          <a:p>
            <a:pPr marL="0" marR="0" lvl="0" indent="0" algn="ctr" defTabSz="914400" rtl="0" eaLnBrk="1" fontAlgn="base" latinLnBrk="0" hangingPunct="1">
              <a:lnSpc>
                <a:spcPct val="100000"/>
              </a:lnSpc>
              <a:spcBef>
                <a:spcPct val="0"/>
              </a:spcBef>
              <a:spcAft>
                <a:spcPct val="0"/>
              </a:spcAft>
              <a:buClrTx/>
              <a:buSzPct val="100000"/>
              <a:buFont typeface="Arial" panose="020B0604020202020204" pitchFamily="34" charset="0"/>
              <a:buNone/>
              <a:defRPr/>
            </a:pPr>
            <a:endParaRPr kumimoji="0" lang="zh-CN" altLang="zh-CN" sz="1765" b="0" i="0" u="none" strike="noStrike" kern="1200" cap="none" spc="0" normalizeH="0" baseline="0" noProof="0">
              <a:ln>
                <a:noFill/>
              </a:ln>
              <a:solidFill>
                <a:srgbClr val="FFFFFF"/>
              </a:solidFill>
              <a:effectLst/>
              <a:uLnTx/>
              <a:uFillTx/>
              <a:latin typeface="宋体" panose="02010600030101010101" pitchFamily="2" charset="-122"/>
              <a:ea typeface="宋体" panose="02010600030101010101" pitchFamily="2" charset="-122"/>
              <a:cs typeface="+mn-cs"/>
              <a:sym typeface="宋体" panose="02010600030101010101" pitchFamily="2"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7653" name="Picture 2"/>
          <p:cNvPicPr>
            <a:picLocks noChangeAspect="1"/>
          </p:cNvPicPr>
          <p:nvPr/>
        </p:nvPicPr>
        <p:blipFill>
          <a:blip r:embed="rId1"/>
          <a:stretch>
            <a:fillRect/>
          </a:stretch>
        </p:blipFill>
        <p:spPr>
          <a:xfrm>
            <a:off x="7379335" y="2772410"/>
            <a:ext cx="6403340" cy="3284855"/>
          </a:xfrm>
          <a:prstGeom prst="rect">
            <a:avLst/>
          </a:prstGeom>
          <a:noFill/>
          <a:ln w="9525">
            <a:noFill/>
          </a:ln>
        </p:spPr>
      </p:pic>
      <p:sp>
        <p:nvSpPr>
          <p:cNvPr id="34817" name="Rectangle 7"/>
          <p:cNvSpPr/>
          <p:nvPr/>
        </p:nvSpPr>
        <p:spPr>
          <a:xfrm>
            <a:off x="682625" y="3989705"/>
            <a:ext cx="6518275" cy="3381375"/>
          </a:xfrm>
          <a:prstGeom prst="rect">
            <a:avLst/>
          </a:prstGeom>
          <a:noFill/>
          <a:ln w="9525">
            <a:noFill/>
          </a:ln>
        </p:spPr>
        <p:txBody>
          <a:bodyPr wrap="square" lIns="150666" tIns="75333" rIns="150666" bIns="75333" anchor="t" anchorCtr="0">
            <a:spAutoFit/>
          </a:bodyPr>
          <a:p>
            <a:pPr>
              <a:lnSpc>
                <a:spcPts val="4200"/>
              </a:lnSpc>
            </a:pPr>
            <a:r>
              <a:rPr sz="1900" dirty="0">
                <a:latin typeface="微软雅黑" panose="020B0503020204020204" pitchFamily="34" charset="-122"/>
                <a:ea typeface="微软雅黑" panose="020B0503020204020204" pitchFamily="34" charset="-122"/>
                <a:sym typeface="宋体" panose="02010600030101010101" pitchFamily="2" charset="-122"/>
              </a:rPr>
              <a:t>The double</a:t>
            </a:r>
            <a:r>
              <a:rPr lang="en-US" sz="1900" dirty="0">
                <a:latin typeface="微软雅黑" panose="020B0503020204020204" pitchFamily="34" charset="-122"/>
                <a:ea typeface="微软雅黑" panose="020B0503020204020204" pitchFamily="34" charset="-122"/>
                <a:sym typeface="宋体" panose="02010600030101010101" pitchFamily="2" charset="-122"/>
              </a:rPr>
              <a:t> bearing</a:t>
            </a:r>
            <a:r>
              <a:rPr sz="1900" dirty="0">
                <a:latin typeface="微软雅黑" panose="020B0503020204020204" pitchFamily="34" charset="-122"/>
                <a:ea typeface="微软雅黑" panose="020B0503020204020204" pitchFamily="34" charset="-122"/>
                <a:sym typeface="宋体" panose="02010600030101010101" pitchFamily="2" charset="-122"/>
              </a:rPr>
              <a:t> structure ensures that the continuous output of power is not stuck, and the</a:t>
            </a:r>
            <a:r>
              <a:rPr lang="en-US" sz="1900" dirty="0">
                <a:latin typeface="微软雅黑" panose="020B0503020204020204" pitchFamily="34" charset="-122"/>
                <a:ea typeface="微软雅黑" panose="020B0503020204020204" pitchFamily="34" charset="-122"/>
                <a:sym typeface="宋体" panose="02010600030101010101" pitchFamily="2" charset="-122"/>
              </a:rPr>
              <a:t> percussion </a:t>
            </a:r>
            <a:r>
              <a:rPr sz="1900" dirty="0">
                <a:latin typeface="微软雅黑" panose="020B0503020204020204" pitchFamily="34" charset="-122"/>
                <a:ea typeface="微软雅黑" panose="020B0503020204020204" pitchFamily="34" charset="-122"/>
                <a:sym typeface="宋体" panose="02010600030101010101" pitchFamily="2" charset="-122"/>
              </a:rPr>
              <a:t>sensation is performed at a uniform speed, avoiding the adverse stimulation of the muscle </a:t>
            </a:r>
            <a:r>
              <a:rPr lang="en-US" sz="1900" dirty="0">
                <a:latin typeface="微软雅黑" panose="020B0503020204020204" pitchFamily="34" charset="-122"/>
                <a:ea typeface="微软雅黑" panose="020B0503020204020204" pitchFamily="34" charset="-122"/>
                <a:sym typeface="宋体" panose="02010600030101010101" pitchFamily="2" charset="-122"/>
              </a:rPr>
              <a:t>massage</a:t>
            </a:r>
            <a:r>
              <a:rPr sz="1900" dirty="0">
                <a:latin typeface="微软雅黑" panose="020B0503020204020204" pitchFamily="34" charset="-122"/>
                <a:ea typeface="微软雅黑" panose="020B0503020204020204" pitchFamily="34" charset="-122"/>
                <a:sym typeface="宋体" panose="02010600030101010101" pitchFamily="2" charset="-122"/>
              </a:rPr>
              <a:t> by the unstable output, and giving you a better massage and relaxation experience</a:t>
            </a:r>
            <a:endParaRPr sz="19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文本框 5"/>
          <p:cNvSpPr txBox="1"/>
          <p:nvPr/>
        </p:nvSpPr>
        <p:spPr>
          <a:xfrm>
            <a:off x="1042670" y="2772410"/>
            <a:ext cx="5617845" cy="1013460"/>
          </a:xfrm>
          <a:prstGeom prst="rect">
            <a:avLst/>
          </a:prstGeom>
          <a:noFill/>
          <a:ln w="9525">
            <a:noFill/>
          </a:ln>
        </p:spPr>
        <p:txBody>
          <a:bodyPr wrap="square" lIns="91433" tIns="45717" rIns="91433" bIns="45717" anchor="t" anchorCtr="0">
            <a:spAutoFit/>
          </a:bodyPr>
          <a:p>
            <a:r>
              <a:rPr sz="3000" b="1" dirty="0">
                <a:solidFill>
                  <a:srgbClr val="2AD2C9"/>
                </a:solidFill>
                <a:latin typeface="微软雅黑" panose="020B0503020204020204" pitchFamily="34" charset="-122"/>
                <a:ea typeface="微软雅黑" panose="020B0503020204020204" pitchFamily="34" charset="-122"/>
              </a:rPr>
              <a:t>Double bearing structure design</a:t>
            </a:r>
            <a:endParaRPr sz="3000" b="1" dirty="0">
              <a:solidFill>
                <a:srgbClr val="2AD2C9"/>
              </a:solidFill>
              <a:latin typeface="微软雅黑" panose="020B0503020204020204" pitchFamily="34" charset="-122"/>
              <a:ea typeface="微软雅黑" panose="020B0503020204020204" pitchFamily="34" charset="-122"/>
            </a:endParaRPr>
          </a:p>
        </p:txBody>
      </p:sp>
      <p:sp>
        <p:nvSpPr>
          <p:cNvPr id="7" name="矩形 6"/>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8</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7"/>
          <p:cNvSpPr/>
          <p:nvPr/>
        </p:nvSpPr>
        <p:spPr>
          <a:xfrm>
            <a:off x="1042670" y="3996690"/>
            <a:ext cx="7416165" cy="3381375"/>
          </a:xfrm>
          <a:prstGeom prst="rect">
            <a:avLst/>
          </a:prstGeom>
          <a:noFill/>
          <a:ln w="9525">
            <a:noFill/>
          </a:ln>
        </p:spPr>
        <p:txBody>
          <a:bodyPr wrap="square" lIns="150666" tIns="75333" rIns="150666" bIns="75333" anchor="t" anchorCtr="0">
            <a:spAutoFit/>
          </a:bodyPr>
          <a:p>
            <a:pPr>
              <a:lnSpc>
                <a:spcPts val="4200"/>
              </a:lnSpc>
            </a:pPr>
            <a:r>
              <a:rPr lang="en-US" sz="1900" dirty="0">
                <a:latin typeface="微软雅黑" panose="020B0503020204020204" pitchFamily="34" charset="-122"/>
                <a:ea typeface="微软雅黑" panose="020B0503020204020204" pitchFamily="34" charset="-122"/>
                <a:sym typeface="宋体" panose="02010600030101010101" pitchFamily="2" charset="-122"/>
              </a:rPr>
              <a:t>5 speed control, </a:t>
            </a:r>
            <a:endParaRPr lang="en-US" sz="1900" dirty="0">
              <a:latin typeface="微软雅黑" panose="020B0503020204020204" pitchFamily="34" charset="-122"/>
              <a:ea typeface="微软雅黑" panose="020B0503020204020204" pitchFamily="34" charset="-122"/>
              <a:sym typeface="宋体" panose="02010600030101010101" pitchFamily="2" charset="-122"/>
            </a:endParaRPr>
          </a:p>
          <a:p>
            <a:pPr>
              <a:lnSpc>
                <a:spcPts val="4200"/>
              </a:lnSpc>
            </a:pPr>
            <a:r>
              <a:rPr lang="en-US" sz="1900" dirty="0">
                <a:latin typeface="微软雅黑" panose="020B0503020204020204" pitchFamily="34" charset="-122"/>
                <a:ea typeface="微软雅黑" panose="020B0503020204020204" pitchFamily="34" charset="-122"/>
                <a:sym typeface="宋体" panose="02010600030101010101" pitchFamily="2" charset="-122"/>
              </a:rPr>
              <a:t>2 transmission modes, </a:t>
            </a:r>
            <a:endParaRPr lang="en-US" sz="1900" dirty="0">
              <a:latin typeface="微软雅黑" panose="020B0503020204020204" pitchFamily="34" charset="-122"/>
              <a:ea typeface="微软雅黑" panose="020B0503020204020204" pitchFamily="34" charset="-122"/>
              <a:sym typeface="宋体" panose="02010600030101010101" pitchFamily="2" charset="-122"/>
            </a:endParaRPr>
          </a:p>
          <a:p>
            <a:pPr>
              <a:lnSpc>
                <a:spcPts val="4200"/>
              </a:lnSpc>
            </a:pPr>
            <a:r>
              <a:rPr lang="en-US" sz="1900" dirty="0">
                <a:latin typeface="微软雅黑" panose="020B0503020204020204" pitchFamily="34" charset="-122"/>
                <a:ea typeface="微软雅黑" panose="020B0503020204020204" pitchFamily="34" charset="-122"/>
                <a:sym typeface="宋体" panose="02010600030101010101" pitchFamily="2" charset="-122"/>
              </a:rPr>
              <a:t>Speed</a:t>
            </a:r>
            <a:r>
              <a:rPr lang="en-US" sz="1900" dirty="0">
                <a:latin typeface="微软雅黑" panose="020B0503020204020204" pitchFamily="34" charset="-122"/>
                <a:ea typeface="微软雅黑" panose="020B0503020204020204" pitchFamily="34" charset="-122"/>
                <a:sym typeface="宋体" panose="02010600030101010101" pitchFamily="2" charset="-122"/>
              </a:rPr>
              <a:t>s up in touch stage, </a:t>
            </a:r>
            <a:endParaRPr lang="en-US" sz="1900" dirty="0">
              <a:latin typeface="微软雅黑" panose="020B0503020204020204" pitchFamily="34" charset="-122"/>
              <a:ea typeface="微软雅黑" panose="020B0503020204020204" pitchFamily="34" charset="-122"/>
              <a:sym typeface="宋体" panose="02010600030101010101" pitchFamily="2" charset="-122"/>
            </a:endParaRPr>
          </a:p>
          <a:p>
            <a:pPr>
              <a:lnSpc>
                <a:spcPts val="4200"/>
              </a:lnSpc>
            </a:pPr>
            <a:r>
              <a:rPr lang="en-US" sz="1900" dirty="0">
                <a:latin typeface="微软雅黑" panose="020B0503020204020204" pitchFamily="34" charset="-122"/>
                <a:ea typeface="微软雅黑" panose="020B0503020204020204" pitchFamily="34" charset="-122"/>
                <a:sym typeface="宋体" panose="02010600030101010101" pitchFamily="2" charset="-122"/>
              </a:rPr>
              <a:t>Long press infinitely variable speed, </a:t>
            </a:r>
            <a:endParaRPr lang="en-US" sz="1900" dirty="0">
              <a:latin typeface="微软雅黑" panose="020B0503020204020204" pitchFamily="34" charset="-122"/>
              <a:ea typeface="微软雅黑" panose="020B0503020204020204" pitchFamily="34" charset="-122"/>
              <a:sym typeface="宋体" panose="02010600030101010101" pitchFamily="2" charset="-122"/>
            </a:endParaRPr>
          </a:p>
          <a:p>
            <a:pPr>
              <a:lnSpc>
                <a:spcPts val="4200"/>
              </a:lnSpc>
            </a:pPr>
            <a:r>
              <a:rPr lang="en-US" sz="1900" dirty="0">
                <a:latin typeface="微软雅黑" panose="020B0503020204020204" pitchFamily="34" charset="-122"/>
                <a:ea typeface="微软雅黑" panose="020B0503020204020204" pitchFamily="34" charset="-122"/>
                <a:sym typeface="宋体" panose="02010600030101010101" pitchFamily="2" charset="-122"/>
              </a:rPr>
              <a:t>5 speeds can reach 1050~3200 RPM, corresponding to various muscle fascia relaxation requirements.</a:t>
            </a:r>
            <a:endParaRPr sz="19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文本框 5"/>
          <p:cNvSpPr txBox="1"/>
          <p:nvPr/>
        </p:nvSpPr>
        <p:spPr>
          <a:xfrm>
            <a:off x="1186815" y="2844165"/>
            <a:ext cx="6419215" cy="1013460"/>
          </a:xfrm>
          <a:prstGeom prst="rect">
            <a:avLst/>
          </a:prstGeom>
          <a:noFill/>
          <a:ln w="9525">
            <a:noFill/>
          </a:ln>
        </p:spPr>
        <p:txBody>
          <a:bodyPr wrap="square" lIns="91433" tIns="45717" rIns="91433" bIns="45717" anchor="t" anchorCtr="0">
            <a:spAutoFit/>
          </a:bodyPr>
          <a:p>
            <a:r>
              <a:rPr lang="en-US" sz="3000" b="1" dirty="0">
                <a:solidFill>
                  <a:srgbClr val="2AD2C9"/>
                </a:solidFill>
                <a:latin typeface="微软雅黑" panose="020B0503020204020204" pitchFamily="34" charset="-122"/>
                <a:ea typeface="微软雅黑" panose="020B0503020204020204" pitchFamily="34" charset="-122"/>
              </a:rPr>
              <a:t>5 speed </a:t>
            </a:r>
            <a:r>
              <a:rPr lang="en-US" sz="3000" b="1" dirty="0">
                <a:solidFill>
                  <a:srgbClr val="2AD2C9"/>
                </a:solidFill>
                <a:latin typeface="微软雅黑" panose="020B0503020204020204" pitchFamily="34" charset="-122"/>
                <a:ea typeface="微软雅黑" panose="020B0503020204020204" pitchFamily="34" charset="-122"/>
                <a:sym typeface="+mn-ea"/>
              </a:rPr>
              <a:t>control </a:t>
            </a:r>
            <a:r>
              <a:rPr lang="en-US" sz="3000" b="1" dirty="0">
                <a:solidFill>
                  <a:srgbClr val="2AD2C9"/>
                </a:solidFill>
                <a:latin typeface="微软雅黑" panose="020B0503020204020204" pitchFamily="34" charset="-122"/>
                <a:ea typeface="微软雅黑" panose="020B0503020204020204" pitchFamily="34" charset="-122"/>
              </a:rPr>
              <a:t>+</a:t>
            </a:r>
            <a:endParaRPr lang="en-US" sz="3000" b="1" dirty="0">
              <a:solidFill>
                <a:srgbClr val="2AD2C9"/>
              </a:solidFill>
              <a:latin typeface="微软雅黑" panose="020B0503020204020204" pitchFamily="34" charset="-122"/>
              <a:ea typeface="微软雅黑" panose="020B0503020204020204" pitchFamily="34" charset="-122"/>
            </a:endParaRPr>
          </a:p>
          <a:p>
            <a:r>
              <a:rPr lang="en-US" sz="3000" b="1" dirty="0">
                <a:solidFill>
                  <a:srgbClr val="2AD2C9"/>
                </a:solidFill>
                <a:latin typeface="微软雅黑" panose="020B0503020204020204" pitchFamily="34" charset="-122"/>
                <a:ea typeface="微软雅黑" panose="020B0503020204020204" pitchFamily="34" charset="-122"/>
              </a:rPr>
              <a:t>stepless speed control</a:t>
            </a:r>
            <a:endParaRPr lang="en-US" sz="3000" b="1" dirty="0">
              <a:solidFill>
                <a:srgbClr val="2AD2C9"/>
              </a:solidFill>
              <a:latin typeface="微软雅黑" panose="020B0503020204020204" pitchFamily="34" charset="-122"/>
              <a:ea typeface="微软雅黑" panose="020B0503020204020204" pitchFamily="34" charset="-122"/>
            </a:endParaRPr>
          </a:p>
        </p:txBody>
      </p:sp>
      <p:pic>
        <p:nvPicPr>
          <p:cNvPr id="25606" name="图片 3"/>
          <p:cNvPicPr>
            <a:picLocks noChangeAspect="1"/>
          </p:cNvPicPr>
          <p:nvPr/>
        </p:nvPicPr>
        <p:blipFill>
          <a:blip r:embed="rId1"/>
          <a:stretch>
            <a:fillRect/>
          </a:stretch>
        </p:blipFill>
        <p:spPr>
          <a:xfrm>
            <a:off x="7954963" y="1980565"/>
            <a:ext cx="2749550" cy="2803525"/>
          </a:xfrm>
          <a:prstGeom prst="rect">
            <a:avLst/>
          </a:prstGeom>
          <a:noFill/>
          <a:ln w="9525">
            <a:noFill/>
          </a:ln>
        </p:spPr>
      </p:pic>
      <p:pic>
        <p:nvPicPr>
          <p:cNvPr id="25607" name="图片 5"/>
          <p:cNvPicPr>
            <a:picLocks noChangeAspect="1"/>
          </p:cNvPicPr>
          <p:nvPr/>
        </p:nvPicPr>
        <p:blipFill>
          <a:blip r:embed="rId2"/>
          <a:stretch>
            <a:fillRect/>
          </a:stretch>
        </p:blipFill>
        <p:spPr>
          <a:xfrm>
            <a:off x="10834688" y="1980565"/>
            <a:ext cx="2851150" cy="2797175"/>
          </a:xfrm>
          <a:prstGeom prst="rect">
            <a:avLst/>
          </a:prstGeom>
          <a:noFill/>
          <a:ln w="9525">
            <a:noFill/>
          </a:ln>
        </p:spPr>
      </p:pic>
      <p:sp>
        <p:nvSpPr>
          <p:cNvPr id="25605" name="文本框 25604"/>
          <p:cNvSpPr txBox="1"/>
          <p:nvPr/>
        </p:nvSpPr>
        <p:spPr>
          <a:xfrm>
            <a:off x="7882573" y="5076825"/>
            <a:ext cx="5791200" cy="1790065"/>
          </a:xfrm>
          <a:prstGeom prst="rect">
            <a:avLst/>
          </a:prstGeom>
          <a:noFill/>
          <a:ln w="9525">
            <a:noFill/>
          </a:ln>
        </p:spPr>
        <p:txBody>
          <a:bodyPr wrap="none" anchor="t" anchorCtr="0">
            <a:spAutoFit/>
          </a:bodyPr>
          <a:p>
            <a:pPr algn="l">
              <a:lnSpc>
                <a:spcPct val="130000"/>
              </a:lnSpc>
            </a:pPr>
            <a:r>
              <a:rPr lang="en-US" altLang="zh-CN"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Speed 1</a:t>
            </a:r>
            <a:r>
              <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 1575rpm±200 RPM awakens muscles</a:t>
            </a:r>
            <a:endPar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endParaRPr>
          </a:p>
          <a:p>
            <a:pPr algn="l">
              <a:lnSpc>
                <a:spcPct val="130000"/>
              </a:lnSpc>
            </a:pPr>
            <a:r>
              <a:rPr lang="en-US" altLang="zh-CN"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Speed 2</a:t>
            </a:r>
            <a:r>
              <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 1950rpm±200 RPM fascia relaxation</a:t>
            </a:r>
            <a:endPar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endParaRPr>
          </a:p>
          <a:p>
            <a:pPr algn="l">
              <a:lnSpc>
                <a:spcPct val="130000"/>
              </a:lnSpc>
            </a:pPr>
            <a:r>
              <a:rPr lang="en-US" altLang="zh-CN"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Speed 3</a:t>
            </a:r>
            <a:r>
              <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 2300rpm±200 RPM decomposition lactic acid</a:t>
            </a:r>
            <a:endPar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endParaRPr>
          </a:p>
          <a:p>
            <a:pPr algn="l">
              <a:lnSpc>
                <a:spcPct val="130000"/>
              </a:lnSpc>
            </a:pPr>
            <a:r>
              <a:rPr lang="en-US" altLang="zh-CN"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Speed 4</a:t>
            </a:r>
            <a:r>
              <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 2600RPM ±200 RPM/min depth mode</a:t>
            </a:r>
            <a:endParaRPr lang="zh-CN" altLang="en-US"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endParaRPr>
          </a:p>
          <a:p>
            <a:pPr algn="l">
              <a:lnSpc>
                <a:spcPct val="130000"/>
              </a:lnSpc>
            </a:pPr>
            <a:r>
              <a:rPr lang="en-US" altLang="zh-CN" sz="17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Times New Roman" panose="02020603050405020304" pitchFamily="18" charset="0"/>
              </a:rPr>
              <a:t>Speed 5</a:t>
            </a:r>
            <a:r>
              <a:rPr lang="zh-CN" altLang="en-US" sz="1700" dirty="0">
                <a:latin typeface="微软雅黑" panose="020B0503020204020204" pitchFamily="34" charset="-122"/>
                <a:ea typeface="微软雅黑" panose="020B0503020204020204" pitchFamily="34" charset="-122"/>
                <a:cs typeface="微软雅黑" panose="020B0503020204020204" pitchFamily="34" charset="-122"/>
              </a:rPr>
              <a:t> 2600-3200RPM ± 200rpm professional mode</a:t>
            </a:r>
            <a:endParaRPr lang="zh-CN" altLang="en-US" sz="17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8</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7"/>
          <p:cNvSpPr/>
          <p:nvPr/>
        </p:nvSpPr>
        <p:spPr>
          <a:xfrm>
            <a:off x="1544320" y="4192905"/>
            <a:ext cx="6106795" cy="2201545"/>
          </a:xfrm>
          <a:prstGeom prst="rect">
            <a:avLst/>
          </a:prstGeom>
          <a:noFill/>
          <a:ln w="9525">
            <a:noFill/>
          </a:ln>
        </p:spPr>
        <p:txBody>
          <a:bodyPr wrap="square" lIns="150666" tIns="75333" rIns="150666" bIns="75333" anchor="t" anchorCtr="0">
            <a:spAutoFit/>
          </a:bodyPr>
          <a:p>
            <a:pPr>
              <a:lnSpc>
                <a:spcPts val="4000"/>
              </a:lnSpc>
            </a:pPr>
            <a:r>
              <a:rPr sz="1900" dirty="0">
                <a:latin typeface="微软雅黑" panose="020B0503020204020204" pitchFamily="34" charset="-122"/>
                <a:ea typeface="微软雅黑" panose="020B0503020204020204" pitchFamily="34" charset="-122"/>
                <a:sym typeface="宋体" panose="02010600030101010101" pitchFamily="2" charset="-122"/>
              </a:rPr>
              <a:t>Different from </a:t>
            </a:r>
            <a:r>
              <a:rPr lang="en-US" sz="1900" dirty="0">
                <a:latin typeface="微软雅黑" panose="020B0503020204020204" pitchFamily="34" charset="-122"/>
                <a:ea typeface="微软雅黑" panose="020B0503020204020204" pitchFamily="34" charset="-122"/>
                <a:sym typeface="宋体" panose="02010600030101010101" pitchFamily="2" charset="-122"/>
              </a:rPr>
              <a:t>traditional </a:t>
            </a:r>
            <a:r>
              <a:rPr sz="1900" dirty="0">
                <a:latin typeface="微软雅黑" panose="020B0503020204020204" pitchFamily="34" charset="-122"/>
                <a:ea typeface="微软雅黑" panose="020B0503020204020204" pitchFamily="34" charset="-122"/>
                <a:sym typeface="宋体" panose="02010600030101010101" pitchFamily="2" charset="-122"/>
              </a:rPr>
              <a:t>massage head, super-hit Mini's three massage heads are made of </a:t>
            </a:r>
            <a:r>
              <a:rPr lang="en-US" sz="1900" dirty="0">
                <a:latin typeface="微软雅黑" panose="020B0503020204020204" pitchFamily="34" charset="-122"/>
                <a:ea typeface="微软雅黑" panose="020B0503020204020204" pitchFamily="34" charset="-122"/>
                <a:sym typeface="宋体" panose="02010600030101010101" pitchFamily="2" charset="-122"/>
              </a:rPr>
              <a:t>100% new </a:t>
            </a:r>
            <a:r>
              <a:rPr sz="1900" dirty="0">
                <a:latin typeface="微软雅黑" panose="020B0503020204020204" pitchFamily="34" charset="-122"/>
                <a:ea typeface="微软雅黑" panose="020B0503020204020204" pitchFamily="34" charset="-122"/>
                <a:sym typeface="宋体" panose="02010600030101010101" pitchFamily="2" charset="-122"/>
              </a:rPr>
              <a:t>ABS material, with no odor, more skin-friendly and </a:t>
            </a:r>
            <a:r>
              <a:rPr lang="en-US" sz="1900" dirty="0">
                <a:latin typeface="微软雅黑" panose="020B0503020204020204" pitchFamily="34" charset="-122"/>
                <a:ea typeface="微软雅黑" panose="020B0503020204020204" pitchFamily="34" charset="-122"/>
                <a:sym typeface="宋体" panose="02010600030101010101" pitchFamily="2" charset="-122"/>
              </a:rPr>
              <a:t>deeper energy delivery.</a:t>
            </a:r>
            <a:endParaRPr lang="en-US" sz="1900" dirty="0">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文本框 5"/>
          <p:cNvSpPr txBox="1"/>
          <p:nvPr/>
        </p:nvSpPr>
        <p:spPr>
          <a:xfrm>
            <a:off x="1258570" y="2988310"/>
            <a:ext cx="4889500" cy="1013460"/>
          </a:xfrm>
          <a:prstGeom prst="rect">
            <a:avLst/>
          </a:prstGeom>
          <a:noFill/>
          <a:ln w="9525">
            <a:noFill/>
          </a:ln>
        </p:spPr>
        <p:txBody>
          <a:bodyPr wrap="square" lIns="91433" tIns="45717" rIns="91433" bIns="45717" anchor="t" anchorCtr="0">
            <a:spAutoFit/>
          </a:bodyPr>
          <a:p>
            <a:r>
              <a:rPr lang="en-US" sz="3000" b="1" dirty="0">
                <a:solidFill>
                  <a:srgbClr val="2AD2C9"/>
                </a:solidFill>
                <a:latin typeface="微软雅黑" panose="020B0503020204020204" pitchFamily="34" charset="-122"/>
                <a:ea typeface="微软雅黑" panose="020B0503020204020204" pitchFamily="34" charset="-122"/>
              </a:rPr>
              <a:t>3 kinds of massage heads</a:t>
            </a:r>
            <a:endParaRPr lang="en-US" sz="3000" b="1" dirty="0">
              <a:solidFill>
                <a:srgbClr val="2AD2C9"/>
              </a:solidFill>
              <a:latin typeface="微软雅黑" panose="020B0503020204020204" pitchFamily="34" charset="-122"/>
              <a:ea typeface="微软雅黑" panose="020B0503020204020204" pitchFamily="34" charset="-122"/>
            </a:endParaRPr>
          </a:p>
        </p:txBody>
      </p:sp>
      <p:pic>
        <p:nvPicPr>
          <p:cNvPr id="31753" name="图片 11" descr="英文-副本_08"/>
          <p:cNvPicPr>
            <a:picLocks noChangeAspect="1"/>
          </p:cNvPicPr>
          <p:nvPr/>
        </p:nvPicPr>
        <p:blipFill>
          <a:blip r:embed="rId1"/>
          <a:srcRect t="4486" b="54442"/>
          <a:stretch>
            <a:fillRect/>
          </a:stretch>
        </p:blipFill>
        <p:spPr>
          <a:xfrm>
            <a:off x="7373620" y="1990725"/>
            <a:ext cx="5099685" cy="4469130"/>
          </a:xfrm>
          <a:prstGeom prst="rect">
            <a:avLst/>
          </a:prstGeom>
          <a:noFill/>
          <a:ln w="9525">
            <a:noFill/>
          </a:ln>
        </p:spPr>
      </p:pic>
      <p:sp>
        <p:nvSpPr>
          <p:cNvPr id="7" name="矩形 6"/>
          <p:cNvSpPr/>
          <p:nvPr/>
        </p:nvSpPr>
        <p:spPr>
          <a:xfrm>
            <a:off x="1258570" y="1332865"/>
            <a:ext cx="6508115" cy="1235710"/>
          </a:xfrm>
          <a:prstGeom prst="rect">
            <a:avLst/>
          </a:prstGeom>
          <a:solidFill>
            <a:srgbClr val="2AD2C9"/>
          </a:solidFill>
          <a:ln w="9525">
            <a:noFill/>
          </a:ln>
        </p:spPr>
        <p:txBody>
          <a:bodyPr wrap="square" lIns="91440" tIns="45720" rIns="91440" bIns="45720" anchor="t" anchorCtr="0"/>
          <a:p>
            <a:pPr>
              <a:buClrTx/>
            </a:pPr>
            <a:endParaRPr lang="zh-CN" altLang="zh-CN">
              <a:latin typeface="Calibri" panose="020F0502020204030204" pitchFamily="34" charset="0"/>
              <a:ea typeface="宋体" panose="02010600030101010101" pitchFamily="2" charset="-122"/>
            </a:endParaRPr>
          </a:p>
        </p:txBody>
      </p:sp>
      <p:sp>
        <p:nvSpPr>
          <p:cNvPr id="34819" name="文本框 5"/>
          <p:cNvSpPr txBox="1"/>
          <p:nvPr/>
        </p:nvSpPr>
        <p:spPr>
          <a:xfrm>
            <a:off x="1330325" y="1392555"/>
            <a:ext cx="6205220" cy="1116965"/>
          </a:xfrm>
          <a:prstGeom prst="rect">
            <a:avLst/>
          </a:prstGeom>
          <a:noFill/>
          <a:ln w="9525">
            <a:noFill/>
          </a:ln>
        </p:spPr>
        <p:txBody>
          <a:bodyPr wrap="square" anchor="t" anchorCtr="0">
            <a:spAutoFit/>
          </a:bodyPr>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Super Hit Mini</a:t>
            </a:r>
            <a:endPar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nSpc>
                <a:spcPts val="4000"/>
              </a:lnSpc>
            </a:pPr>
            <a:r>
              <a:rPr lang="en-US" altLang="zh-CN" sz="32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Massage Gun- Advantage</a:t>
            </a:r>
            <a:r>
              <a:rPr lang="en-US" altLang="zh-CN" sz="3200" b="1" dirty="0">
                <a:solidFill>
                  <a:schemeClr val="bg1"/>
                </a:solidFill>
                <a:latin typeface="微软雅黑" panose="020B0503020204020204" pitchFamily="34" charset="-122"/>
                <a:ea typeface="微软雅黑" panose="020B0503020204020204" pitchFamily="34" charset="-122"/>
                <a:sym typeface="+mn-ea"/>
              </a:rPr>
              <a:t> 9</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990600" y="1186180"/>
            <a:ext cx="5468620" cy="783590"/>
          </a:xfrm>
          <a:prstGeom prst="rect">
            <a:avLst/>
          </a:prstGeom>
          <a:noFill/>
        </p:spPr>
        <p:txBody>
          <a:bodyPr wrap="square" rtlCol="0" anchor="t">
            <a:spAutoFit/>
          </a:bodyPr>
          <a:p>
            <a:pPr indent="0" algn="just" eaLnBrk="0" hangingPunct="0">
              <a:lnSpc>
                <a:spcPct val="150000"/>
              </a:lnSpc>
            </a:pPr>
            <a:r>
              <a:rPr lang="en-US" altLang="zh-CN" sz="3000" b="1">
                <a:solidFill>
                  <a:srgbClr val="2AD2C9"/>
                </a:solidFill>
                <a:latin typeface="微软雅黑" panose="020B0503020204020204" pitchFamily="34" charset="-122"/>
                <a:ea typeface="微软雅黑" panose="020B0503020204020204" pitchFamily="34" charset="-122"/>
              </a:rPr>
              <a:t>Product Advantage</a:t>
            </a:r>
            <a:endParaRPr lang="en-US" altLang="zh-CN" sz="3000" b="1">
              <a:solidFill>
                <a:srgbClr val="2AD2C9"/>
              </a:solidFill>
              <a:latin typeface="微软雅黑" panose="020B0503020204020204" pitchFamily="34" charset="-122"/>
              <a:ea typeface="微软雅黑" panose="020B0503020204020204" pitchFamily="34" charset="-122"/>
            </a:endParaRPr>
          </a:p>
        </p:txBody>
      </p:sp>
      <p:sp>
        <p:nvSpPr>
          <p:cNvPr id="2" name="TextBox 2"/>
          <p:cNvSpPr/>
          <p:nvPr/>
        </p:nvSpPr>
        <p:spPr>
          <a:xfrm>
            <a:off x="198755" y="1969770"/>
            <a:ext cx="9327515" cy="5092700"/>
          </a:xfrm>
          <a:prstGeom prst="rect">
            <a:avLst/>
          </a:prstGeom>
          <a:noFill/>
          <a:ln w="9525">
            <a:noFill/>
          </a:ln>
        </p:spPr>
        <p:txBody>
          <a:bodyPr wrap="square" anchor="t" anchorCtr="0">
            <a:spAutoFit/>
          </a:bodyPr>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12MM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amplitude</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deeper and stronger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percussion</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the smallest professional-grade fascia guns</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a:t>
            </a:r>
            <a:endParaRPr lang="en-US" altLang="zh-CN"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Intelligent touch design, clear display of power and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modes</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easy to operate</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a:t>
            </a:r>
            <a:endParaRPr lang="zh-CN" altLang="en-US"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Small and portable, light body, easy to carry when going out to exercis</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ing or traveling.</a:t>
            </a:r>
            <a:endParaRPr lang="zh-CN" altLang="en-US"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Quiet percussion and low noise,</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enjoy a quiet and comfortable moment of relaxation.</a:t>
            </a:r>
            <a:endParaRPr lang="zh-CN" altLang="en-US"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Five-speed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modes</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a:t>
            </a:r>
            <a:r>
              <a:rPr lang="zh-CN" altLang="en-US" sz="1500" dirty="0">
                <a:latin typeface="微软雅黑" panose="020B0503020204020204" pitchFamily="34" charset="-122"/>
                <a:ea typeface="微软雅黑" panose="020B0503020204020204" pitchFamily="34" charset="-122"/>
                <a:sym typeface="+mn-ea"/>
              </a:rPr>
              <a:t>stepless speed control</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you can choose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your speed level to meet the</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muscle and fascia relaxation needs.</a:t>
            </a:r>
            <a:endParaRPr lang="zh-CN" altLang="en-US"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USB portable special charging cable design, no need to worry about the product running out of power, bring the power bank and charge it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when you're outside.</a:t>
            </a:r>
            <a:endParaRPr lang="zh-CN" altLang="en-US"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Built-in high-speed brushless motor, strong power and longer life,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provides </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a comfortable experience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and deeply to the muscle.</a:t>
            </a:r>
            <a:endParaRPr lang="en-US" altLang="zh-CN"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a:t>
            </a:r>
            <a:r>
              <a:rPr lang="en-US" sz="1500" dirty="0">
                <a:latin typeface="微软雅黑" panose="020B0503020204020204" pitchFamily="34" charset="-122"/>
                <a:ea typeface="微软雅黑" panose="020B0503020204020204" pitchFamily="34" charset="-122"/>
                <a:sym typeface="宋体" panose="02010600030101010101" pitchFamily="2" charset="-122"/>
              </a:rPr>
              <a:t>100% new </a:t>
            </a:r>
            <a:r>
              <a:rPr sz="1500" dirty="0">
                <a:latin typeface="微软雅黑" panose="020B0503020204020204" pitchFamily="34" charset="-122"/>
                <a:ea typeface="微软雅黑" panose="020B0503020204020204" pitchFamily="34" charset="-122"/>
                <a:sym typeface="宋体" panose="02010600030101010101" pitchFamily="2" charset="-122"/>
              </a:rPr>
              <a:t>ABS material, with no odor, more skin-friendly and </a:t>
            </a:r>
            <a:r>
              <a:rPr lang="en-US" sz="1500" dirty="0">
                <a:latin typeface="微软雅黑" panose="020B0503020204020204" pitchFamily="34" charset="-122"/>
                <a:ea typeface="微软雅黑" panose="020B0503020204020204" pitchFamily="34" charset="-122"/>
                <a:sym typeface="宋体" panose="02010600030101010101" pitchFamily="2" charset="-122"/>
              </a:rPr>
              <a:t>deeper energy delivery.</a:t>
            </a:r>
            <a:endParaRPr lang="en-US" sz="1500" dirty="0">
              <a:latin typeface="微软雅黑" panose="020B0503020204020204" pitchFamily="34" charset="-122"/>
              <a:ea typeface="微软雅黑" panose="020B0503020204020204" pitchFamily="34" charset="-122"/>
              <a:sym typeface="宋体" panose="02010600030101010101" pitchFamily="2" charset="-122"/>
            </a:endParaRPr>
          </a:p>
          <a:p>
            <a:pPr algn="just">
              <a:lnSpc>
                <a:spcPts val="3000"/>
              </a:lnSpc>
            </a:pP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 Built-in 18650 </a:t>
            </a:r>
            <a:r>
              <a:rPr lang="en-US" altLang="zh-CN" sz="1500" dirty="0">
                <a:latin typeface="微软雅黑" panose="020B0503020204020204" pitchFamily="34" charset="-122"/>
                <a:ea typeface="微软雅黑" panose="020B0503020204020204" pitchFamily="34" charset="-122"/>
                <a:sym typeface="宋体" panose="02010600030101010101" pitchFamily="2" charset="-122"/>
              </a:rPr>
              <a:t>battery </a:t>
            </a:r>
            <a:r>
              <a:rPr lang="zh-CN" altLang="en-US" sz="1500" dirty="0">
                <a:latin typeface="微软雅黑" panose="020B0503020204020204" pitchFamily="34" charset="-122"/>
                <a:ea typeface="微软雅黑" panose="020B0503020204020204" pitchFamily="34" charset="-122"/>
                <a:sym typeface="宋体" panose="02010600030101010101" pitchFamily="2" charset="-122"/>
              </a:rPr>
              <a:t>from major manufacturers, can be used for 15 days when fully charged, no worries for long-distance travel.</a:t>
            </a:r>
            <a:endParaRPr lang="zh-CN" altLang="en-US" sz="1500" dirty="0">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0" name="图片 9" descr="JYSY1715"/>
          <p:cNvPicPr>
            <a:picLocks noChangeAspect="1"/>
          </p:cNvPicPr>
          <p:nvPr/>
        </p:nvPicPr>
        <p:blipFill>
          <a:blip r:embed="rId1"/>
          <a:stretch>
            <a:fillRect/>
          </a:stretch>
        </p:blipFill>
        <p:spPr>
          <a:xfrm>
            <a:off x="9526270" y="1116330"/>
            <a:ext cx="4371340" cy="432816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文本框 99"/>
          <p:cNvSpPr txBox="1"/>
          <p:nvPr/>
        </p:nvSpPr>
        <p:spPr>
          <a:xfrm>
            <a:off x="610235" y="2084070"/>
            <a:ext cx="8640445" cy="5477510"/>
          </a:xfrm>
          <a:prstGeom prst="rect">
            <a:avLst/>
          </a:prstGeom>
          <a:noFill/>
          <a:ln w="9525">
            <a:noFill/>
          </a:ln>
        </p:spPr>
        <p:txBody>
          <a:bodyPr wrap="square" anchor="t" anchorCtr="0">
            <a:spAutoFit/>
          </a:bodyPr>
          <a:p>
            <a:pPr algn="just">
              <a:lnSpc>
                <a:spcPts val="2800"/>
              </a:lnSpc>
            </a:pPr>
            <a:r>
              <a:rPr sz="1500" dirty="0">
                <a:latin typeface="微软雅黑" panose="020B0503020204020204" pitchFamily="34" charset="-122"/>
                <a:ea typeface="微软雅黑" panose="020B0503020204020204" pitchFamily="34" charset="-122"/>
              </a:rPr>
              <a:t>This muscle relaxer </a:t>
            </a:r>
            <a:r>
              <a:rPr lang="en-US" sz="1500" dirty="0">
                <a:latin typeface="微软雅黑" panose="020B0503020204020204" pitchFamily="34" charset="-122"/>
                <a:ea typeface="微软雅黑" panose="020B0503020204020204" pitchFamily="34" charset="-122"/>
              </a:rPr>
              <a:t>massage </a:t>
            </a:r>
            <a:r>
              <a:rPr sz="1500" dirty="0">
                <a:latin typeface="微软雅黑" panose="020B0503020204020204" pitchFamily="34" charset="-122"/>
                <a:ea typeface="微软雅黑" panose="020B0503020204020204" pitchFamily="34" charset="-122"/>
              </a:rPr>
              <a:t>gun will always be my favorite.</a:t>
            </a:r>
            <a:endParaRPr sz="1500" dirty="0">
              <a:latin typeface="微软雅黑" panose="020B0503020204020204" pitchFamily="34" charset="-122"/>
              <a:ea typeface="微软雅黑" panose="020B0503020204020204" pitchFamily="34" charset="-122"/>
            </a:endParaRPr>
          </a:p>
          <a:p>
            <a:pPr algn="just">
              <a:lnSpc>
                <a:spcPts val="2800"/>
              </a:lnSpc>
            </a:pPr>
            <a:r>
              <a:rPr sz="1500" dirty="0">
                <a:latin typeface="微软雅黑" panose="020B0503020204020204" pitchFamily="34" charset="-122"/>
                <a:ea typeface="微软雅黑" panose="020B0503020204020204" pitchFamily="34" charset="-122"/>
              </a:rPr>
              <a:t>I've fallen in love with skipping rope lately! Because I saw that many bloggers on said that skipping rope can help you lose weight.</a:t>
            </a:r>
            <a:r>
              <a:rPr lang="en-US" sz="1500" dirty="0">
                <a:latin typeface="微软雅黑" panose="020B0503020204020204" pitchFamily="34" charset="-122"/>
                <a:ea typeface="微软雅黑" panose="020B0503020204020204" pitchFamily="34" charset="-122"/>
              </a:rPr>
              <a:t> </a:t>
            </a:r>
            <a:r>
              <a:rPr sz="1500" dirty="0">
                <a:latin typeface="微软雅黑" panose="020B0503020204020204" pitchFamily="34" charset="-122"/>
                <a:ea typeface="微软雅黑" panose="020B0503020204020204" pitchFamily="34" charset="-122"/>
              </a:rPr>
              <a:t>But I skipped rope for almost a week, and found that my leg muscles are </a:t>
            </a:r>
            <a:r>
              <a:rPr lang="en-US" sz="1500" dirty="0">
                <a:latin typeface="微软雅黑" panose="020B0503020204020204" pitchFamily="34" charset="-122"/>
                <a:ea typeface="微软雅黑" panose="020B0503020204020204" pitchFamily="34" charset="-122"/>
              </a:rPr>
              <a:t>stronger</a:t>
            </a:r>
            <a:r>
              <a:rPr sz="1500" dirty="0">
                <a:latin typeface="微软雅黑" panose="020B0503020204020204" pitchFamily="34" charset="-122"/>
                <a:ea typeface="微软雅黑" panose="020B0503020204020204" pitchFamily="34" charset="-122"/>
              </a:rPr>
              <a:t>, I massage every time after exercise, it seems to be useless! So I asked a friend who likes fitness, and she recommended a </a:t>
            </a:r>
            <a:r>
              <a:rPr lang="en-US" sz="1500" dirty="0">
                <a:latin typeface="微软雅黑" panose="020B0503020204020204" pitchFamily="34" charset="-122"/>
                <a:ea typeface="微软雅黑" panose="020B0503020204020204" pitchFamily="34" charset="-122"/>
              </a:rPr>
              <a:t>Fittop</a:t>
            </a:r>
            <a:r>
              <a:rPr sz="1500" dirty="0">
                <a:latin typeface="微软雅黑" panose="020B0503020204020204" pitchFamily="34" charset="-122"/>
                <a:ea typeface="微软雅黑" panose="020B0503020204020204" pitchFamily="34" charset="-122"/>
              </a:rPr>
              <a:t> </a:t>
            </a:r>
            <a:r>
              <a:rPr lang="en-US" sz="1500" dirty="0">
                <a:latin typeface="微软雅黑" panose="020B0503020204020204" pitchFamily="34" charset="-122"/>
                <a:ea typeface="微软雅黑" panose="020B0503020204020204" pitchFamily="34" charset="-122"/>
              </a:rPr>
              <a:t>massage</a:t>
            </a:r>
            <a:r>
              <a:rPr sz="1500" dirty="0">
                <a:latin typeface="微软雅黑" panose="020B0503020204020204" pitchFamily="34" charset="-122"/>
                <a:ea typeface="微软雅黑" panose="020B0503020204020204" pitchFamily="34" charset="-122"/>
              </a:rPr>
              <a:t> gun to me~</a:t>
            </a:r>
            <a:endParaRPr sz="1500" dirty="0">
              <a:latin typeface="微软雅黑" panose="020B0503020204020204" pitchFamily="34" charset="-122"/>
              <a:ea typeface="微软雅黑" panose="020B0503020204020204" pitchFamily="34" charset="-122"/>
            </a:endParaRPr>
          </a:p>
          <a:p>
            <a:pPr algn="just">
              <a:lnSpc>
                <a:spcPts val="2800"/>
              </a:lnSpc>
            </a:pPr>
            <a:r>
              <a:rPr sz="1500" dirty="0">
                <a:latin typeface="微软雅黑" panose="020B0503020204020204" pitchFamily="34" charset="-122"/>
                <a:ea typeface="微软雅黑" panose="020B0503020204020204" pitchFamily="34" charset="-122"/>
              </a:rPr>
              <a:t>Th</a:t>
            </a:r>
            <a:r>
              <a:rPr lang="en-US" sz="1500" dirty="0">
                <a:latin typeface="微软雅黑" panose="020B0503020204020204" pitchFamily="34" charset="-122"/>
                <a:ea typeface="微软雅黑" panose="020B0503020204020204" pitchFamily="34" charset="-122"/>
              </a:rPr>
              <a:t>is</a:t>
            </a:r>
            <a:r>
              <a:rPr sz="1500" dirty="0">
                <a:latin typeface="微软雅黑" panose="020B0503020204020204" pitchFamily="34" charset="-122"/>
                <a:ea typeface="微软雅黑" panose="020B0503020204020204" pitchFamily="34" charset="-122"/>
              </a:rPr>
              <a:t> product is very compact and convenient</a:t>
            </a:r>
            <a:r>
              <a:rPr lang="en-US" sz="1500" dirty="0">
                <a:latin typeface="微软雅黑" panose="020B0503020204020204" pitchFamily="34" charset="-122"/>
                <a:ea typeface="微软雅黑" panose="020B0503020204020204" pitchFamily="34" charset="-122"/>
              </a:rPr>
              <a:t> </a:t>
            </a:r>
            <a:r>
              <a:rPr sz="1500" dirty="0">
                <a:latin typeface="微软雅黑" panose="020B0503020204020204" pitchFamily="34" charset="-122"/>
                <a:ea typeface="微软雅黑" panose="020B0503020204020204" pitchFamily="34" charset="-122"/>
              </a:rPr>
              <a:t>that can be put into a pocket, suitable for outdoor + office + home use! Use it anytime to relax your muscles! And the operation is very simple, even if the elderly want to relax their muscles, they can easily operate it!</a:t>
            </a:r>
            <a:endParaRPr sz="1500" dirty="0">
              <a:latin typeface="微软雅黑" panose="020B0503020204020204" pitchFamily="34" charset="-122"/>
              <a:ea typeface="微软雅黑" panose="020B0503020204020204" pitchFamily="34" charset="-122"/>
            </a:endParaRPr>
          </a:p>
          <a:p>
            <a:pPr algn="just">
              <a:lnSpc>
                <a:spcPts val="2800"/>
              </a:lnSpc>
            </a:pPr>
            <a:r>
              <a:rPr sz="1500" dirty="0">
                <a:latin typeface="微软雅黑" panose="020B0503020204020204" pitchFamily="34" charset="-122"/>
                <a:ea typeface="微软雅黑" panose="020B0503020204020204" pitchFamily="34" charset="-122"/>
              </a:rPr>
              <a:t>Although the mini version is small in size, it is no less than the professional version of the </a:t>
            </a:r>
            <a:r>
              <a:rPr lang="en-US" sz="1500" dirty="0">
                <a:latin typeface="微软雅黑" panose="020B0503020204020204" pitchFamily="34" charset="-122"/>
                <a:ea typeface="微软雅黑" panose="020B0503020204020204" pitchFamily="34" charset="-122"/>
              </a:rPr>
              <a:t>massage</a:t>
            </a:r>
            <a:r>
              <a:rPr sz="1500" dirty="0">
                <a:latin typeface="微软雅黑" panose="020B0503020204020204" pitchFamily="34" charset="-122"/>
                <a:ea typeface="微软雅黑" panose="020B0503020204020204" pitchFamily="34" charset="-122"/>
              </a:rPr>
              <a:t> gun with a percussion</a:t>
            </a:r>
            <a:r>
              <a:rPr lang="en-US" sz="1500" dirty="0">
                <a:latin typeface="微软雅黑" panose="020B0503020204020204" pitchFamily="34" charset="-122"/>
                <a:ea typeface="微软雅黑" panose="020B0503020204020204" pitchFamily="34" charset="-122"/>
              </a:rPr>
              <a:t> </a:t>
            </a:r>
            <a:r>
              <a:rPr sz="1500" dirty="0">
                <a:latin typeface="微软雅黑" panose="020B0503020204020204" pitchFamily="34" charset="-122"/>
                <a:ea typeface="微软雅黑" panose="020B0503020204020204" pitchFamily="34" charset="-122"/>
              </a:rPr>
              <a:t>amplitude of 12MM, and the body weight is only 0.6kg, which is less than half of the ordinary professional </a:t>
            </a:r>
            <a:r>
              <a:rPr lang="en-US" sz="1500" dirty="0">
                <a:latin typeface="微软雅黑" panose="020B0503020204020204" pitchFamily="34" charset="-122"/>
                <a:ea typeface="微软雅黑" panose="020B0503020204020204" pitchFamily="34" charset="-122"/>
              </a:rPr>
              <a:t>massage</a:t>
            </a:r>
            <a:r>
              <a:rPr sz="1500" dirty="0">
                <a:latin typeface="微软雅黑" panose="020B0503020204020204" pitchFamily="34" charset="-122"/>
                <a:ea typeface="微软雅黑" panose="020B0503020204020204" pitchFamily="34" charset="-122"/>
              </a:rPr>
              <a:t> gun!It is also equipped with a USB portable</a:t>
            </a:r>
            <a:r>
              <a:rPr lang="en-US" sz="1500" dirty="0">
                <a:latin typeface="微软雅黑" panose="020B0503020204020204" pitchFamily="34" charset="-122"/>
                <a:ea typeface="微软雅黑" panose="020B0503020204020204" pitchFamily="34" charset="-122"/>
              </a:rPr>
              <a:t> </a:t>
            </a:r>
            <a:r>
              <a:rPr sz="1500" dirty="0">
                <a:latin typeface="微软雅黑" panose="020B0503020204020204" pitchFamily="34" charset="-122"/>
                <a:ea typeface="微软雅黑" panose="020B0503020204020204" pitchFamily="34" charset="-122"/>
              </a:rPr>
              <a:t>charging cable, so you are not afraid of running out of power when you go out to exercise! With just a light touch, you can adjust the </a:t>
            </a:r>
            <a:r>
              <a:rPr lang="en-US" sz="1500" dirty="0">
                <a:latin typeface="微软雅黑" panose="020B0503020204020204" pitchFamily="34" charset="-122"/>
                <a:ea typeface="微软雅黑" panose="020B0503020204020204" pitchFamily="34" charset="-122"/>
              </a:rPr>
              <a:t>speed level</a:t>
            </a:r>
            <a:r>
              <a:rPr sz="1500" dirty="0">
                <a:latin typeface="微软雅黑" panose="020B0503020204020204" pitchFamily="34" charset="-122"/>
                <a:ea typeface="微软雅黑" panose="020B0503020204020204" pitchFamily="34" charset="-122"/>
              </a:rPr>
              <a:t> </a:t>
            </a:r>
            <a:r>
              <a:rPr lang="en-US" sz="1500" dirty="0">
                <a:latin typeface="微软雅黑" panose="020B0503020204020204" pitchFamily="34" charset="-122"/>
                <a:ea typeface="微软雅黑" panose="020B0503020204020204" pitchFamily="34" charset="-122"/>
              </a:rPr>
              <a:t>1 to level 5 </a:t>
            </a:r>
            <a:r>
              <a:rPr sz="1500" dirty="0">
                <a:latin typeface="微软雅黑" panose="020B0503020204020204" pitchFamily="34" charset="-122"/>
                <a:ea typeface="微软雅黑" panose="020B0503020204020204" pitchFamily="34" charset="-122"/>
              </a:rPr>
              <a:t>at will. After exercising every day, I use </a:t>
            </a:r>
            <a:r>
              <a:rPr lang="en-US" sz="1500" dirty="0">
                <a:latin typeface="微软雅黑" panose="020B0503020204020204" pitchFamily="34" charset="-122"/>
                <a:ea typeface="微软雅黑" panose="020B0503020204020204" pitchFamily="34" charset="-122"/>
              </a:rPr>
              <a:t>it </a:t>
            </a:r>
            <a:r>
              <a:rPr sz="1500" dirty="0">
                <a:latin typeface="微软雅黑" panose="020B0503020204020204" pitchFamily="34" charset="-122"/>
                <a:ea typeface="微软雅黑" panose="020B0503020204020204" pitchFamily="34" charset="-122"/>
              </a:rPr>
              <a:t>to relax my muscles. My muscles are really relaxed a lot,</a:t>
            </a:r>
            <a:r>
              <a:rPr lang="en-US" sz="1500" dirty="0">
                <a:latin typeface="微软雅黑" panose="020B0503020204020204" pitchFamily="34" charset="-122"/>
                <a:ea typeface="微软雅黑" panose="020B0503020204020204" pitchFamily="34" charset="-122"/>
              </a:rPr>
              <a:t>m</a:t>
            </a:r>
            <a:r>
              <a:rPr sz="1500" dirty="0">
                <a:latin typeface="微软雅黑" panose="020B0503020204020204" pitchFamily="34" charset="-122"/>
                <a:ea typeface="微软雅黑" panose="020B0503020204020204" pitchFamily="34" charset="-122"/>
              </a:rPr>
              <a:t>y calf muscles are no longer thick.</a:t>
            </a:r>
            <a:endParaRPr sz="1500" dirty="0">
              <a:latin typeface="微软雅黑" panose="020B0503020204020204" pitchFamily="34" charset="-122"/>
              <a:ea typeface="微软雅黑" panose="020B0503020204020204" pitchFamily="34" charset="-122"/>
            </a:endParaRPr>
          </a:p>
        </p:txBody>
      </p:sp>
      <p:pic>
        <p:nvPicPr>
          <p:cNvPr id="5" name="图片 4" descr="微信图片_20220218151350"/>
          <p:cNvPicPr>
            <a:picLocks noChangeAspect="1"/>
          </p:cNvPicPr>
          <p:nvPr/>
        </p:nvPicPr>
        <p:blipFill>
          <a:blip r:embed="rId1"/>
          <a:srcRect t="19911" r="10233"/>
          <a:stretch>
            <a:fillRect/>
          </a:stretch>
        </p:blipFill>
        <p:spPr>
          <a:xfrm>
            <a:off x="9683115" y="1692275"/>
            <a:ext cx="4322445" cy="5164455"/>
          </a:xfrm>
          <a:prstGeom prst="rect">
            <a:avLst/>
          </a:prstGeom>
        </p:spPr>
      </p:pic>
      <p:sp>
        <p:nvSpPr>
          <p:cNvPr id="2" name="文本框 1"/>
          <p:cNvSpPr txBox="1"/>
          <p:nvPr/>
        </p:nvSpPr>
        <p:spPr>
          <a:xfrm>
            <a:off x="1186815" y="1260475"/>
            <a:ext cx="6328410" cy="583565"/>
          </a:xfrm>
          <a:prstGeom prst="rect">
            <a:avLst/>
          </a:prstGeom>
          <a:noFill/>
          <a:ln w="9525">
            <a:noFill/>
          </a:ln>
        </p:spPr>
        <p:txBody>
          <a:bodyPr wrap="square">
            <a:spAutoFit/>
          </a:bodyPr>
          <a:p>
            <a:pPr>
              <a:buNone/>
            </a:pPr>
            <a:r>
              <a:rPr lang="en-US" altLang="zh-CN" sz="3200" b="1" dirty="0">
                <a:solidFill>
                  <a:srgbClr val="2AD2C9"/>
                </a:solidFill>
                <a:latin typeface="微软雅黑" panose="020B0503020204020204" pitchFamily="34" charset="-122"/>
                <a:ea typeface="微软雅黑" panose="020B0503020204020204" pitchFamily="34" charset="-122"/>
              </a:rPr>
              <a:t>User experience feedback</a:t>
            </a:r>
            <a:endParaRPr lang="en-US" altLang="zh-CN" sz="3200" b="1" dirty="0">
              <a:solidFill>
                <a:srgbClr val="2AD2C9"/>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1" descr="2021-06-28 18:07:33.603000"/>
          <p:cNvPicPr>
            <a:picLocks noChangeAspect="1"/>
          </p:cNvPicPr>
          <p:nvPr/>
        </p:nvPicPr>
        <p:blipFill>
          <a:blip r:embed="rId1"/>
          <a:srcRect t="10721"/>
          <a:stretch>
            <a:fillRect/>
          </a:stretch>
        </p:blipFill>
        <p:spPr>
          <a:xfrm>
            <a:off x="9034780" y="1737360"/>
            <a:ext cx="4316730" cy="5139055"/>
          </a:xfrm>
          <a:prstGeom prst="rect">
            <a:avLst/>
          </a:prstGeom>
        </p:spPr>
      </p:pic>
      <p:sp>
        <p:nvSpPr>
          <p:cNvPr id="49154" name="文本框 99"/>
          <p:cNvSpPr txBox="1"/>
          <p:nvPr/>
        </p:nvSpPr>
        <p:spPr>
          <a:xfrm>
            <a:off x="1043940" y="2413000"/>
            <a:ext cx="7919085" cy="4925695"/>
          </a:xfrm>
          <a:prstGeom prst="rect">
            <a:avLst/>
          </a:prstGeom>
          <a:noFill/>
          <a:ln w="9525">
            <a:noFill/>
          </a:ln>
        </p:spPr>
        <p:txBody>
          <a:bodyPr wrap="square" anchor="t" anchorCtr="0">
            <a:spAutoFit/>
          </a:bodyPr>
          <a:p>
            <a:pPr algn="just">
              <a:lnSpc>
                <a:spcPts val="2900"/>
              </a:lnSpc>
            </a:pPr>
            <a:r>
              <a:rPr sz="1500" dirty="0">
                <a:latin typeface="微软雅黑" panose="020B0503020204020204" pitchFamily="34" charset="-122"/>
                <a:ea typeface="微软雅黑" panose="020B0503020204020204" pitchFamily="34" charset="-122"/>
              </a:rPr>
              <a:t>I usually like to go to the gym, or go for a run. All in all, I exercise every day.</a:t>
            </a:r>
            <a:r>
              <a:rPr lang="en-US" sz="1500" dirty="0">
                <a:latin typeface="微软雅黑" panose="020B0503020204020204" pitchFamily="34" charset="-122"/>
                <a:ea typeface="微软雅黑" panose="020B0503020204020204" pitchFamily="34" charset="-122"/>
              </a:rPr>
              <a:t> </a:t>
            </a:r>
            <a:r>
              <a:rPr sz="1500" dirty="0">
                <a:latin typeface="微软雅黑" panose="020B0503020204020204" pitchFamily="34" charset="-122"/>
                <a:ea typeface="微软雅黑" panose="020B0503020204020204" pitchFamily="34" charset="-122"/>
              </a:rPr>
              <a:t>But the problem also follows. After every workout, the muscles will be sore and even cramps. This is a muscle problem.</a:t>
            </a:r>
            <a:endParaRPr sz="1500" dirty="0">
              <a:latin typeface="微软雅黑" panose="020B0503020204020204" pitchFamily="34" charset="-122"/>
              <a:ea typeface="微软雅黑" panose="020B0503020204020204" pitchFamily="34" charset="-122"/>
            </a:endParaRPr>
          </a:p>
          <a:p>
            <a:pPr algn="just">
              <a:lnSpc>
                <a:spcPts val="2900"/>
              </a:lnSpc>
            </a:pPr>
            <a:r>
              <a:rPr sz="1500" dirty="0">
                <a:latin typeface="微软雅黑" panose="020B0503020204020204" pitchFamily="34" charset="-122"/>
                <a:ea typeface="微软雅黑" panose="020B0503020204020204" pitchFamily="34" charset="-122"/>
              </a:rPr>
              <a:t>The </a:t>
            </a:r>
            <a:r>
              <a:rPr lang="en-US" sz="1500" dirty="0">
                <a:latin typeface="微软雅黑" panose="020B0503020204020204" pitchFamily="34" charset="-122"/>
                <a:ea typeface="微软雅黑" panose="020B0503020204020204" pitchFamily="34" charset="-122"/>
              </a:rPr>
              <a:t>Fittop</a:t>
            </a:r>
            <a:r>
              <a:rPr sz="1500" dirty="0">
                <a:latin typeface="微软雅黑" panose="020B0503020204020204" pitchFamily="34" charset="-122"/>
                <a:ea typeface="微软雅黑" panose="020B0503020204020204" pitchFamily="34" charset="-122"/>
              </a:rPr>
              <a:t> </a:t>
            </a:r>
            <a:r>
              <a:rPr lang="en-US" sz="1500" dirty="0">
                <a:latin typeface="微软雅黑" panose="020B0503020204020204" pitchFamily="34" charset="-122"/>
                <a:ea typeface="微软雅黑" panose="020B0503020204020204" pitchFamily="34" charset="-122"/>
              </a:rPr>
              <a:t>super hit mini massage</a:t>
            </a:r>
            <a:r>
              <a:rPr sz="1500" dirty="0">
                <a:latin typeface="微软雅黑" panose="020B0503020204020204" pitchFamily="34" charset="-122"/>
                <a:ea typeface="微软雅黑" panose="020B0503020204020204" pitchFamily="34" charset="-122"/>
              </a:rPr>
              <a:t> gun is a super good product I recently discovered. This product can really improve some of the problems that have been bothering me, resolve fascial nodules, improve adhesion, and prevent nodular fasciitis. Pain and tenderness. It is also very convenient to use, and the massage effect is also very good. In addition to eliminating muscle legs, friends who have been sedentary for a long time can also use this mini </a:t>
            </a:r>
            <a:r>
              <a:rPr lang="en-US" sz="1500" dirty="0">
                <a:latin typeface="微软雅黑" panose="020B0503020204020204" pitchFamily="34" charset="-122"/>
                <a:ea typeface="微软雅黑" panose="020B0503020204020204" pitchFamily="34" charset="-122"/>
              </a:rPr>
              <a:t>massage</a:t>
            </a:r>
            <a:r>
              <a:rPr sz="1500" dirty="0">
                <a:latin typeface="微软雅黑" panose="020B0503020204020204" pitchFamily="34" charset="-122"/>
                <a:ea typeface="微软雅黑" panose="020B0503020204020204" pitchFamily="34" charset="-122"/>
              </a:rPr>
              <a:t> gun to eliminate thigh edema.</a:t>
            </a:r>
            <a:endParaRPr sz="1500" dirty="0">
              <a:latin typeface="微软雅黑" panose="020B0503020204020204" pitchFamily="34" charset="-122"/>
              <a:ea typeface="微软雅黑" panose="020B0503020204020204" pitchFamily="34" charset="-122"/>
            </a:endParaRPr>
          </a:p>
          <a:p>
            <a:pPr algn="just">
              <a:lnSpc>
                <a:spcPts val="2900"/>
              </a:lnSpc>
            </a:pPr>
            <a:r>
              <a:rPr sz="1500" dirty="0">
                <a:latin typeface="微软雅黑" panose="020B0503020204020204" pitchFamily="34" charset="-122"/>
                <a:ea typeface="微软雅黑" panose="020B0503020204020204" pitchFamily="34" charset="-122"/>
              </a:rPr>
              <a:t>This is very friendly for us, no longer have back pain due to sitting for a long time.</a:t>
            </a:r>
            <a:endParaRPr sz="1500" dirty="0">
              <a:latin typeface="微软雅黑" panose="020B0503020204020204" pitchFamily="34" charset="-122"/>
              <a:ea typeface="微软雅黑" panose="020B0503020204020204" pitchFamily="34" charset="-122"/>
            </a:endParaRPr>
          </a:p>
          <a:p>
            <a:pPr algn="just">
              <a:lnSpc>
                <a:spcPts val="2900"/>
              </a:lnSpc>
            </a:pPr>
            <a:r>
              <a:rPr sz="1500" dirty="0">
                <a:latin typeface="微软雅黑" panose="020B0503020204020204" pitchFamily="34" charset="-122"/>
                <a:ea typeface="微软雅黑" panose="020B0503020204020204" pitchFamily="34" charset="-122"/>
              </a:rPr>
              <a:t>AI touch adjustment, 5 levels of </a:t>
            </a:r>
            <a:r>
              <a:rPr lang="en-US" sz="1500" dirty="0">
                <a:latin typeface="微软雅黑" panose="020B0503020204020204" pitchFamily="34" charset="-122"/>
                <a:ea typeface="微软雅黑" panose="020B0503020204020204" pitchFamily="34" charset="-122"/>
              </a:rPr>
              <a:t>speed</a:t>
            </a:r>
            <a:r>
              <a:rPr sz="1500" dirty="0">
                <a:latin typeface="微软雅黑" panose="020B0503020204020204" pitchFamily="34" charset="-122"/>
                <a:ea typeface="微软雅黑" panose="020B0503020204020204" pitchFamily="34" charset="-122"/>
              </a:rPr>
              <a:t>, 3 massage heads adapted to different parts</a:t>
            </a:r>
            <a:r>
              <a:rPr lang="en-US" sz="1500" dirty="0">
                <a:latin typeface="微软雅黑" panose="020B0503020204020204" pitchFamily="34" charset="-122"/>
                <a:ea typeface="微软雅黑" panose="020B0503020204020204" pitchFamily="34" charset="-122"/>
              </a:rPr>
              <a:t> </a:t>
            </a:r>
            <a:r>
              <a:rPr sz="1500" dirty="0">
                <a:latin typeface="微软雅黑" panose="020B0503020204020204" pitchFamily="34" charset="-122"/>
                <a:ea typeface="微软雅黑" panose="020B0503020204020204" pitchFamily="34" charset="-122"/>
              </a:rPr>
              <a:t>And low noise, long </a:t>
            </a:r>
            <a:r>
              <a:rPr lang="en-US" sz="1500" dirty="0">
                <a:latin typeface="微软雅黑" panose="020B0503020204020204" pitchFamily="34" charset="-122"/>
                <a:ea typeface="微软雅黑" panose="020B0503020204020204" pitchFamily="34" charset="-122"/>
              </a:rPr>
              <a:t>battery</a:t>
            </a:r>
            <a:r>
              <a:rPr sz="1500" dirty="0">
                <a:latin typeface="微软雅黑" panose="020B0503020204020204" pitchFamily="34" charset="-122"/>
                <a:ea typeface="微软雅黑" panose="020B0503020204020204" pitchFamily="34" charset="-122"/>
              </a:rPr>
              <a:t> life, it is very considerate, and it looks high-grade.</a:t>
            </a:r>
            <a:endParaRPr sz="1500" dirty="0">
              <a:latin typeface="微软雅黑" panose="020B0503020204020204" pitchFamily="34" charset="-122"/>
              <a:ea typeface="微软雅黑" panose="020B0503020204020204" pitchFamily="34" charset="-122"/>
            </a:endParaRPr>
          </a:p>
          <a:p>
            <a:pPr algn="just">
              <a:lnSpc>
                <a:spcPts val="2900"/>
              </a:lnSpc>
            </a:pPr>
            <a:r>
              <a:rPr sz="1500" dirty="0">
                <a:latin typeface="微软雅黑" panose="020B0503020204020204" pitchFamily="34" charset="-122"/>
                <a:ea typeface="微软雅黑" panose="020B0503020204020204" pitchFamily="34" charset="-122"/>
              </a:rPr>
              <a:t>Friends, what are you waiting for, it's time to refine ourselves.</a:t>
            </a:r>
            <a:endParaRPr sz="1500"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330325" y="1404620"/>
            <a:ext cx="5434330" cy="583565"/>
          </a:xfrm>
          <a:prstGeom prst="rect">
            <a:avLst/>
          </a:prstGeom>
          <a:noFill/>
        </p:spPr>
        <p:txBody>
          <a:bodyPr wrap="none" rtlCol="0" anchor="t">
            <a:spAutoFit/>
          </a:bodyPr>
          <a:p>
            <a:r>
              <a:rPr lang="zh-CN" altLang="en-US" sz="3200" b="1" dirty="0">
                <a:solidFill>
                  <a:srgbClr val="2AD2C9"/>
                </a:solidFill>
                <a:latin typeface="微软雅黑" panose="020B0503020204020204" pitchFamily="34" charset="-122"/>
                <a:ea typeface="微软雅黑" panose="020B0503020204020204" pitchFamily="34" charset="-122"/>
              </a:rPr>
              <a:t>Us</a:t>
            </a:r>
            <a:r>
              <a:rPr lang="zh-CN" altLang="en-US" sz="3200" b="1" dirty="0">
                <a:solidFill>
                  <a:srgbClr val="2AD2C9"/>
                </a:solidFill>
                <a:latin typeface="微软雅黑" panose="020B0503020204020204" pitchFamily="34" charset="-122"/>
                <a:ea typeface="微软雅黑" panose="020B0503020204020204" pitchFamily="34" charset="-122"/>
                <a:sym typeface="+mn-ea"/>
              </a:rPr>
              <a:t>er experience feedback</a:t>
            </a:r>
            <a:endParaRPr lang="en-US" altLang="zh-CN" sz="3200" b="1" dirty="0">
              <a:solidFill>
                <a:srgbClr val="2AD2C9"/>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3330575" y="2968308"/>
            <a:ext cx="7307263" cy="2162175"/>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2. </a:t>
            </a:r>
            <a:r>
              <a:rPr lang="en-US" altLang="zh-CN" sz="4600" b="1"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Super Hit </a:t>
            </a:r>
            <a:r>
              <a:rPr lang="en-US" altLang="zh-CN" sz="4600" b="1" noProof="0" dirty="0" smtClean="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Mini</a:t>
            </a: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a:lnSpc>
                <a:spcPct val="130000"/>
              </a:lnSpc>
              <a:spcBef>
                <a:spcPct val="0"/>
              </a:spcBef>
              <a:spcAft>
                <a:spcPct val="0"/>
              </a:spcAft>
              <a:buClrTx/>
              <a:buSzPct val="100000"/>
              <a:buFont typeface="Arial" panose="020B0604020202020204" pitchFamily="34" charset="0"/>
              <a:buNone/>
              <a:defRPr/>
            </a:pPr>
            <a:r>
              <a:rPr kumimoji="0" 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mn-cs"/>
                <a:sym typeface="+mn-ea"/>
              </a:rPr>
              <a:t>A</a:t>
            </a:r>
            <a:r>
              <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mn-cs"/>
                <a:sym typeface="+mn-ea"/>
              </a:rPr>
              <a:t>pplication scenarios</a:t>
            </a:r>
            <a:endPar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文本框 1"/>
          <p:cNvSpPr txBox="1"/>
          <p:nvPr/>
        </p:nvSpPr>
        <p:spPr>
          <a:xfrm>
            <a:off x="3152775" y="1823720"/>
            <a:ext cx="8215313" cy="474663"/>
          </a:xfrm>
          <a:prstGeom prst="rect">
            <a:avLst/>
          </a:prstGeom>
          <a:noFill/>
          <a:ln w="9525">
            <a:noFill/>
          </a:ln>
        </p:spPr>
        <p:txBody>
          <a:bodyPr>
            <a:spAutoFit/>
          </a:bodyPr>
          <a:p>
            <a:pPr>
              <a:lnSpc>
                <a:spcPts val="3000"/>
              </a:lnSpc>
            </a:pPr>
            <a:r>
              <a:rPr lang="zh-CN" altLang="en-US" sz="2600" b="1" dirty="0">
                <a:solidFill>
                  <a:srgbClr val="2AD2C9"/>
                </a:solidFill>
                <a:latin typeface="微软雅黑" panose="020B0503020204020204" pitchFamily="34" charset="-122"/>
                <a:ea typeface="微软雅黑" panose="020B0503020204020204" pitchFamily="34" charset="-122"/>
              </a:rPr>
              <a:t>使用场景：运动场所（打球，跑步等）、逛街、旅行</a:t>
            </a:r>
            <a:endParaRPr lang="en-US" altLang="zh-CN" sz="2600" b="1" dirty="0">
              <a:solidFill>
                <a:srgbClr val="2AD2C9"/>
              </a:solidFill>
              <a:latin typeface="微软雅黑" panose="020B0503020204020204" pitchFamily="34" charset="-122"/>
              <a:ea typeface="微软雅黑" panose="020B0503020204020204" pitchFamily="34" charset="-122"/>
            </a:endParaRPr>
          </a:p>
        </p:txBody>
      </p:sp>
      <p:sp>
        <p:nvSpPr>
          <p:cNvPr id="43011" name="文本框 1"/>
          <p:cNvSpPr txBox="1"/>
          <p:nvPr/>
        </p:nvSpPr>
        <p:spPr>
          <a:xfrm>
            <a:off x="9992360" y="5694045"/>
            <a:ext cx="2627630" cy="1245235"/>
          </a:xfrm>
          <a:prstGeom prst="rect">
            <a:avLst/>
          </a:prstGeom>
          <a:noFill/>
          <a:ln w="9525">
            <a:noFill/>
          </a:ln>
        </p:spPr>
        <p:txBody>
          <a:bodyPr wrap="square">
            <a:spAutoFit/>
          </a:bodyPr>
          <a:p>
            <a:pPr>
              <a:lnSpc>
                <a:spcPts val="3000"/>
              </a:lnSpc>
            </a:pPr>
            <a:r>
              <a:rPr lang="en-US" altLang="zh-CN" sz="1600" dirty="0">
                <a:latin typeface="微软雅黑" panose="020B0503020204020204" pitchFamily="34" charset="-122"/>
                <a:ea typeface="微软雅黑" panose="020B0503020204020204" pitchFamily="34" charset="-122"/>
              </a:rPr>
              <a:t>Enjoying yourself a relaxing massage hours while in travelling</a:t>
            </a:r>
            <a:endParaRPr lang="en-US" altLang="zh-CN" sz="1600" dirty="0">
              <a:latin typeface="微软雅黑" panose="020B0503020204020204" pitchFamily="34" charset="-122"/>
              <a:ea typeface="微软雅黑" panose="020B0503020204020204" pitchFamily="34" charset="-122"/>
            </a:endParaRPr>
          </a:p>
        </p:txBody>
      </p:sp>
      <p:sp>
        <p:nvSpPr>
          <p:cNvPr id="43017" name="文本框 1"/>
          <p:cNvSpPr txBox="1"/>
          <p:nvPr/>
        </p:nvSpPr>
        <p:spPr>
          <a:xfrm>
            <a:off x="5478145" y="5693410"/>
            <a:ext cx="2623820" cy="1245235"/>
          </a:xfrm>
          <a:prstGeom prst="rect">
            <a:avLst/>
          </a:prstGeom>
          <a:noFill/>
          <a:ln w="9525">
            <a:noFill/>
          </a:ln>
        </p:spPr>
        <p:txBody>
          <a:bodyPr wrap="square">
            <a:spAutoFit/>
          </a:bodyPr>
          <a:p>
            <a:pPr>
              <a:lnSpc>
                <a:spcPts val="3000"/>
              </a:lnSpc>
            </a:pPr>
            <a:r>
              <a:rPr lang="zh-CN" altLang="en-US" sz="1600" dirty="0">
                <a:latin typeface="微软雅黑" panose="020B0503020204020204" pitchFamily="34" charset="-122"/>
                <a:ea typeface="微软雅黑" panose="020B0503020204020204" pitchFamily="34" charset="-122"/>
              </a:rPr>
              <a:t>To help relieve muscles fatigue after long-time walking</a:t>
            </a:r>
            <a:endParaRPr lang="zh-CN" altLang="en-US" sz="1600" dirty="0">
              <a:latin typeface="微软雅黑" panose="020B0503020204020204" pitchFamily="34" charset="-122"/>
              <a:ea typeface="微软雅黑" panose="020B0503020204020204" pitchFamily="34" charset="-122"/>
            </a:endParaRPr>
          </a:p>
        </p:txBody>
      </p:sp>
      <p:pic>
        <p:nvPicPr>
          <p:cNvPr id="43018" name="图片 1" descr="摄图网_501614017_女性购物户外玩手机特写（非企业商用）"/>
          <p:cNvPicPr>
            <a:picLocks noChangeAspect="1"/>
          </p:cNvPicPr>
          <p:nvPr/>
        </p:nvPicPr>
        <p:blipFill>
          <a:blip r:embed="rId1"/>
          <a:srcRect r="7829"/>
          <a:stretch>
            <a:fillRect/>
          </a:stretch>
        </p:blipFill>
        <p:spPr>
          <a:xfrm>
            <a:off x="4899025" y="2753995"/>
            <a:ext cx="3962400" cy="2866390"/>
          </a:xfrm>
          <a:prstGeom prst="rect">
            <a:avLst/>
          </a:prstGeom>
          <a:noFill/>
          <a:ln w="9525">
            <a:noFill/>
          </a:ln>
        </p:spPr>
      </p:pic>
      <p:sp>
        <p:nvSpPr>
          <p:cNvPr id="43015" name="文本框 1"/>
          <p:cNvSpPr txBox="1"/>
          <p:nvPr/>
        </p:nvSpPr>
        <p:spPr>
          <a:xfrm>
            <a:off x="684530" y="5693410"/>
            <a:ext cx="3860800" cy="1630045"/>
          </a:xfrm>
          <a:prstGeom prst="rect">
            <a:avLst/>
          </a:prstGeom>
          <a:noFill/>
          <a:ln w="9525">
            <a:noFill/>
          </a:ln>
        </p:spPr>
        <p:txBody>
          <a:bodyPr wrap="square">
            <a:spAutoFit/>
          </a:bodyPr>
          <a:p>
            <a:pPr>
              <a:lnSpc>
                <a:spcPts val="3000"/>
              </a:lnSpc>
            </a:pPr>
            <a:r>
              <a:rPr lang="en-US" altLang="zh-CN" sz="1600" dirty="0">
                <a:latin typeface="微软雅黑" panose="020B0503020204020204" pitchFamily="34" charset="-122"/>
                <a:ea typeface="微软雅黑" panose="020B0503020204020204" pitchFamily="34" charset="-122"/>
              </a:rPr>
              <a:t>Warm-up before fitness to protect muscles from straining and recovery after exercises to relieve muslce soreness</a:t>
            </a:r>
            <a:endParaRPr lang="en-US" altLang="zh-CN" sz="1600" dirty="0">
              <a:latin typeface="微软雅黑" panose="020B0503020204020204" pitchFamily="34" charset="-122"/>
              <a:ea typeface="微软雅黑" panose="020B0503020204020204" pitchFamily="34" charset="-122"/>
            </a:endParaRPr>
          </a:p>
        </p:txBody>
      </p:sp>
      <p:pic>
        <p:nvPicPr>
          <p:cNvPr id="43016" name="图片 3" descr="摄图网_501622711_运动女性跑步（非企业商用）"/>
          <p:cNvPicPr>
            <a:picLocks noChangeAspect="1"/>
          </p:cNvPicPr>
          <p:nvPr/>
        </p:nvPicPr>
        <p:blipFill>
          <a:blip r:embed="rId2"/>
          <a:srcRect t="8604" r="14442"/>
          <a:stretch>
            <a:fillRect/>
          </a:stretch>
        </p:blipFill>
        <p:spPr>
          <a:xfrm>
            <a:off x="609600" y="2731770"/>
            <a:ext cx="4062095" cy="2893695"/>
          </a:xfrm>
          <a:prstGeom prst="rect">
            <a:avLst/>
          </a:prstGeom>
          <a:noFill/>
          <a:ln w="9525">
            <a:noFill/>
          </a:ln>
        </p:spPr>
      </p:pic>
      <p:pic>
        <p:nvPicPr>
          <p:cNvPr id="43014" name="图片 1"/>
          <p:cNvPicPr>
            <a:picLocks noChangeAspect="1"/>
          </p:cNvPicPr>
          <p:nvPr/>
        </p:nvPicPr>
        <p:blipFill>
          <a:blip r:embed="rId3"/>
          <a:srcRect l="14859" r="12593"/>
          <a:stretch>
            <a:fillRect/>
          </a:stretch>
        </p:blipFill>
        <p:spPr>
          <a:xfrm>
            <a:off x="9118600" y="2731770"/>
            <a:ext cx="4483100" cy="2888615"/>
          </a:xfrm>
          <a:prstGeom prst="rect">
            <a:avLst/>
          </a:prstGeom>
          <a:noFill/>
          <a:ln w="9525">
            <a:noFill/>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3708400" y="2699385"/>
            <a:ext cx="7189470" cy="2538730"/>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3. </a:t>
            </a:r>
            <a:r>
              <a:rPr lang="en-US" altLang="zh-CN" sz="4600" b="1"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Super Hit </a:t>
            </a:r>
            <a:r>
              <a:rPr lang="en-US" altLang="zh-CN" sz="4600" b="1" noProof="0" dirty="0" smtClean="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Mini</a:t>
            </a:r>
            <a:endPar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a:lnSpc>
                <a:spcPct val="130000"/>
              </a:lnSpc>
              <a:spcBef>
                <a:spcPct val="0"/>
              </a:spcBef>
              <a:spcAft>
                <a:spcPct val="0"/>
              </a:spcAft>
              <a:buClrTx/>
              <a:buSzPct val="100000"/>
              <a:buFont typeface="Arial" panose="020B0604020202020204" pitchFamily="34" charset="0"/>
              <a:buNone/>
              <a:defRPr/>
            </a:pPr>
            <a:r>
              <a:rPr kumimoji="0" 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P</a:t>
            </a:r>
            <a:r>
              <a:rPr kumimoji="0"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roduct parameters</a:t>
            </a:r>
            <a:endPar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8" name="TextBox 7"/>
          <p:cNvSpPr/>
          <p:nvPr/>
        </p:nvSpPr>
        <p:spPr>
          <a:xfrm>
            <a:off x="1618615" y="1620520"/>
            <a:ext cx="4344035" cy="5836285"/>
          </a:xfrm>
          <a:prstGeom prst="rect">
            <a:avLst/>
          </a:prstGeom>
          <a:noFill/>
          <a:ln w="9525">
            <a:noFill/>
          </a:ln>
        </p:spPr>
        <p:txBody>
          <a:bodyPr wrap="square">
            <a:spAutoFit/>
          </a:bodyPr>
          <a:p>
            <a:pPr>
              <a:lnSpc>
                <a:spcPts val="2800"/>
              </a:lnSpc>
            </a:pPr>
            <a:r>
              <a:rPr lang="en-US" altLang="zh-CN"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Product </a:t>
            </a: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model number: FSM71</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Product size: 200*154*55mm</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Product weight: about 0.6kg</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Rated voltage: 5V</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Rated current: 2000mA</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Rated power: 10W</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Charging time: about 4.5 hours</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Battery capacity: 2400mAh</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Battery life: about 4 hours (high speed)</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Massage head: 3 different massage heads</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Gear selection: 5 gears, stepless speed regulation mode</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Vibration frequency: maximum speed 3500RPM+-10%</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ts val="2800"/>
              </a:lnSpc>
            </a:pPr>
            <a:r>
              <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Power supply mode: rechargeable lithium battery</a:t>
            </a:r>
            <a:endParaRPr lang="zh-CN" altLang="en-US" sz="15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059" name="文本框 294914"/>
          <p:cNvSpPr/>
          <p:nvPr/>
        </p:nvSpPr>
        <p:spPr>
          <a:xfrm>
            <a:off x="1618615" y="1116330"/>
            <a:ext cx="4488180" cy="475615"/>
          </a:xfrm>
          <a:prstGeom prst="rect">
            <a:avLst/>
          </a:prstGeom>
          <a:noFill/>
          <a:ln w="9525">
            <a:noFill/>
          </a:ln>
        </p:spPr>
        <p:txBody>
          <a:bodyPr wrap="square">
            <a:spAutoFit/>
          </a:bodyPr>
          <a:p>
            <a:pPr algn="l" eaLnBrk="0" hangingPunct="0"/>
            <a:r>
              <a:rPr lang="zh-CN" altLang="en-US" sz="2500" b="1" dirty="0">
                <a:solidFill>
                  <a:srgbClr val="2AD2C9"/>
                </a:solidFill>
                <a:ea typeface="微软雅黑" panose="020B0503020204020204" pitchFamily="34" charset="-122"/>
                <a:sym typeface="微软雅黑" panose="020B0503020204020204" pitchFamily="34" charset="-122"/>
              </a:rPr>
              <a:t>Parameters and Package</a:t>
            </a:r>
            <a:endParaRPr lang="zh-CN" altLang="en-US" sz="2500" b="1" dirty="0">
              <a:solidFill>
                <a:srgbClr val="2AD2C9"/>
              </a:solidFill>
              <a:latin typeface="Calibri" panose="020F0502020204030204" pitchFamily="34" charset="0"/>
              <a:ea typeface="微软雅黑" panose="020B0503020204020204" pitchFamily="34" charset="-122"/>
              <a:sym typeface="Calibri" panose="020F0502020204030204" pitchFamily="34" charset="0"/>
            </a:endParaRPr>
          </a:p>
        </p:txBody>
      </p:sp>
      <p:pic>
        <p:nvPicPr>
          <p:cNvPr id="45060" name="图片 294916" descr="Mini筋膜枪详情页-中文版"/>
          <p:cNvPicPr>
            <a:picLocks noChangeAspect="1"/>
          </p:cNvPicPr>
          <p:nvPr/>
        </p:nvPicPr>
        <p:blipFill>
          <a:blip r:embed="rId1"/>
          <a:stretch>
            <a:fillRect/>
          </a:stretch>
        </p:blipFill>
        <p:spPr>
          <a:xfrm>
            <a:off x="10835005" y="4356418"/>
            <a:ext cx="3182938" cy="2786062"/>
          </a:xfrm>
          <a:prstGeom prst="rect">
            <a:avLst/>
          </a:prstGeom>
          <a:noFill/>
          <a:ln w="9525">
            <a:noFill/>
          </a:ln>
        </p:spPr>
      </p:pic>
      <p:grpSp>
        <p:nvGrpSpPr>
          <p:cNvPr id="45061" name="组合 294917"/>
          <p:cNvGrpSpPr>
            <a:grpSpLocks noChangeAspect="1"/>
          </p:cNvGrpSpPr>
          <p:nvPr/>
        </p:nvGrpSpPr>
        <p:grpSpPr>
          <a:xfrm>
            <a:off x="5728018" y="4982528"/>
            <a:ext cx="4591050" cy="1671637"/>
            <a:chOff x="0" y="0"/>
            <a:chExt cx="8273" cy="3013"/>
          </a:xfrm>
        </p:grpSpPr>
        <p:pic>
          <p:nvPicPr>
            <p:cNvPr id="45063" name="图片 294918" descr="1b"/>
            <p:cNvPicPr>
              <a:picLocks noChangeAspect="1"/>
            </p:cNvPicPr>
            <p:nvPr/>
          </p:nvPicPr>
          <p:blipFill>
            <a:blip r:embed="rId2"/>
            <a:srcRect l="14362" t="18590" r="18744" b="12755"/>
            <a:stretch>
              <a:fillRect/>
            </a:stretch>
          </p:blipFill>
          <p:spPr>
            <a:xfrm>
              <a:off x="0" y="39"/>
              <a:ext cx="2797" cy="2874"/>
            </a:xfrm>
            <a:prstGeom prst="rect">
              <a:avLst/>
            </a:prstGeom>
            <a:noFill/>
            <a:ln w="9525">
              <a:noFill/>
            </a:ln>
          </p:spPr>
        </p:pic>
        <p:pic>
          <p:nvPicPr>
            <p:cNvPr id="45064" name="图片 294919" descr="4b"/>
            <p:cNvPicPr>
              <a:picLocks noChangeAspect="1"/>
            </p:cNvPicPr>
            <p:nvPr/>
          </p:nvPicPr>
          <p:blipFill>
            <a:blip r:embed="rId3"/>
            <a:srcRect l="15886" t="18886" r="21300" b="12450"/>
            <a:stretch>
              <a:fillRect/>
            </a:stretch>
          </p:blipFill>
          <p:spPr>
            <a:xfrm>
              <a:off x="2716" y="39"/>
              <a:ext cx="2723" cy="2975"/>
            </a:xfrm>
            <a:prstGeom prst="rect">
              <a:avLst/>
            </a:prstGeom>
            <a:noFill/>
            <a:ln w="9525">
              <a:noFill/>
            </a:ln>
          </p:spPr>
        </p:pic>
        <p:pic>
          <p:nvPicPr>
            <p:cNvPr id="45065" name="图片 294920" descr="5b"/>
            <p:cNvPicPr>
              <a:picLocks noChangeAspect="1"/>
            </p:cNvPicPr>
            <p:nvPr/>
          </p:nvPicPr>
          <p:blipFill>
            <a:blip r:embed="rId4"/>
            <a:srcRect l="17505" t="19269" r="20235" b="12131"/>
            <a:stretch>
              <a:fillRect/>
            </a:stretch>
          </p:blipFill>
          <p:spPr>
            <a:xfrm>
              <a:off x="5553" y="0"/>
              <a:ext cx="2720" cy="2998"/>
            </a:xfrm>
            <a:prstGeom prst="rect">
              <a:avLst/>
            </a:prstGeom>
            <a:noFill/>
            <a:ln w="9525">
              <a:noFill/>
            </a:ln>
          </p:spPr>
        </p:pic>
      </p:grpSp>
      <p:pic>
        <p:nvPicPr>
          <p:cNvPr id="45062" name="图片 1"/>
          <p:cNvPicPr>
            <a:picLocks noChangeAspect="1"/>
          </p:cNvPicPr>
          <p:nvPr/>
        </p:nvPicPr>
        <p:blipFill>
          <a:blip r:embed="rId5"/>
          <a:stretch>
            <a:fillRect/>
          </a:stretch>
        </p:blipFill>
        <p:spPr>
          <a:xfrm>
            <a:off x="6586538" y="971868"/>
            <a:ext cx="7423150" cy="3181350"/>
          </a:xfrm>
          <a:prstGeom prst="rect">
            <a:avLst/>
          </a:prstGeom>
          <a:noFill/>
          <a:ln w="9525">
            <a:no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圆角矩形 2"/>
          <p:cNvSpPr/>
          <p:nvPr/>
        </p:nvSpPr>
        <p:spPr>
          <a:xfrm>
            <a:off x="3616960" y="2915285"/>
            <a:ext cx="7110730" cy="2228850"/>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base" latinLnBrk="0" hangingPunct="1">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1. </a:t>
            </a:r>
            <a:r>
              <a:rPr lang="en-US" altLang="zh-CN" sz="4600" b="1"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Super Hit </a:t>
            </a:r>
            <a:r>
              <a:rPr kumimoji="0" lang="en-US" altLang="zh-CN" sz="4600" b="1" i="0" u="none" strike="noStrike" kern="1200" cap="none" spc="0" normalizeH="0" baseline="0" noProof="0" dirty="0" smtClean="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Mini </a:t>
            </a:r>
            <a:r>
              <a:rPr kumimoji="0" 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P</a:t>
            </a:r>
            <a:r>
              <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roduct advantages</a:t>
            </a:r>
            <a:endPar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圆角矩形 6"/>
          <p:cNvSpPr/>
          <p:nvPr/>
        </p:nvSpPr>
        <p:spPr>
          <a:xfrm>
            <a:off x="3282315" y="2761615"/>
            <a:ext cx="7668895" cy="2538730"/>
          </a:xfrm>
          <a:prstGeom prst="round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a:lnSpc>
                <a:spcPct val="130000"/>
              </a:lnSpc>
              <a:spcBef>
                <a:spcPct val="0"/>
              </a:spcBef>
              <a:spcAft>
                <a:spcPct val="0"/>
              </a:spcAft>
              <a:buClrTx/>
              <a:buSzPct val="100000"/>
              <a:buFont typeface="Arial" panose="020B0604020202020204" pitchFamily="34" charset="0"/>
              <a:buNone/>
              <a:defRPr/>
            </a:pPr>
            <a:r>
              <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PART 4. </a:t>
            </a:r>
            <a:r>
              <a:rPr lang="en-US" altLang="zh-CN" sz="4600" b="1"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Super Hit </a:t>
            </a:r>
            <a:r>
              <a:rPr lang="en-US" altLang="zh-CN" sz="4600" b="1" noProof="0" dirty="0" smtClean="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Mini</a:t>
            </a:r>
            <a:endParaRPr kumimoji="0" lang="en-US" altLang="zh-CN"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914400" rtl="0">
              <a:lnSpc>
                <a:spcPct val="130000"/>
              </a:lnSpc>
              <a:spcBef>
                <a:spcPct val="0"/>
              </a:spcBef>
              <a:spcAft>
                <a:spcPct val="0"/>
              </a:spcAft>
              <a:buClrTx/>
              <a:buSzPct val="100000"/>
              <a:buFont typeface="Arial" panose="020B0604020202020204" pitchFamily="34" charset="0"/>
              <a:buNone/>
              <a:defRPr/>
            </a:pPr>
            <a:r>
              <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rPr>
              <a:t>Product pictures</a:t>
            </a:r>
            <a:endParaRPr kumimoji="0" lang="zh-CN" altLang="en-US" sz="4600" b="1" i="0" u="none" strike="noStrike" kern="1200" cap="none" spc="0" normalizeH="0" baseline="0" noProof="0" dirty="0">
              <a:ln>
                <a:noFill/>
              </a:ln>
              <a:solidFill>
                <a:srgbClr val="2AD2C9"/>
              </a:solidFill>
              <a:effectLst/>
              <a:uLnTx/>
              <a:uFillTx/>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JYSY1719"/>
          <p:cNvPicPr>
            <a:picLocks noChangeAspect="1"/>
          </p:cNvPicPr>
          <p:nvPr/>
        </p:nvPicPr>
        <p:blipFill>
          <a:blip r:embed="rId1"/>
          <a:srcRect l="19558" t="8830" r="10722"/>
          <a:stretch>
            <a:fillRect/>
          </a:stretch>
        </p:blipFill>
        <p:spPr>
          <a:xfrm>
            <a:off x="1619250" y="1190625"/>
            <a:ext cx="6755765" cy="5890260"/>
          </a:xfrm>
          <a:prstGeom prst="rect">
            <a:avLst/>
          </a:prstGeom>
        </p:spPr>
      </p:pic>
      <p:pic>
        <p:nvPicPr>
          <p:cNvPr id="2" name="图片 1" descr="JYSY1781"/>
          <p:cNvPicPr>
            <a:picLocks noChangeAspect="1"/>
          </p:cNvPicPr>
          <p:nvPr/>
        </p:nvPicPr>
        <p:blipFill>
          <a:blip r:embed="rId2"/>
          <a:srcRect t="4913" b="1938"/>
          <a:stretch>
            <a:fillRect/>
          </a:stretch>
        </p:blipFill>
        <p:spPr>
          <a:xfrm>
            <a:off x="8522335" y="1173480"/>
            <a:ext cx="4212590" cy="3107690"/>
          </a:xfrm>
          <a:prstGeom prst="rect">
            <a:avLst/>
          </a:prstGeom>
        </p:spPr>
      </p:pic>
      <p:pic>
        <p:nvPicPr>
          <p:cNvPr id="5" name="图片 4" descr="JYSY1715"/>
          <p:cNvPicPr>
            <a:picLocks noChangeAspect="1"/>
          </p:cNvPicPr>
          <p:nvPr/>
        </p:nvPicPr>
        <p:blipFill>
          <a:blip r:embed="rId3"/>
          <a:srcRect t="3337" b="2660"/>
          <a:stretch>
            <a:fillRect/>
          </a:stretch>
        </p:blipFill>
        <p:spPr>
          <a:xfrm>
            <a:off x="8522335" y="4406900"/>
            <a:ext cx="4212590" cy="2673985"/>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p:sp>
        <p:nvSpPr>
          <p:cNvPr id="48130" name="文本框 32" descr="e7d195523061f1c0600ade85ab8d19863d296bbd6d3c8047FB0A4867354E4F1E3A7DEAE3C4C4B5C9777EC9E9D7F78045DB0296A4194571101A21F67FC7D6C39966CE50B69116E2EE84E571E25F3C0CCE19B7BA3F947E0899F8B654DDF63CBC54889BD665B879A243CED6339B4F4AAD5F6D1EDF9135418660BA3FBA18744DAFA98EABC1EED731EA6833863FD2C33712174ACE2AD755DACFBF"/>
          <p:cNvSpPr/>
          <p:nvPr/>
        </p:nvSpPr>
        <p:spPr>
          <a:xfrm>
            <a:off x="3036888" y="4973638"/>
            <a:ext cx="6932612" cy="1168400"/>
          </a:xfrm>
          <a:prstGeom prst="rect">
            <a:avLst/>
          </a:prstGeom>
          <a:noFill/>
          <a:ln w="9525">
            <a:noFill/>
          </a:ln>
        </p:spPr>
        <p:txBody>
          <a:bodyPr>
            <a:spAutoFit/>
          </a:bodyPr>
          <a:p>
            <a:pPr algn="r">
              <a:spcAft>
                <a:spcPts val="600"/>
              </a:spcAft>
            </a:pPr>
            <a:r>
              <a:rPr lang="en-US" altLang="zh-CN" sz="70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THANK  YOU</a:t>
            </a:r>
            <a:endParaRPr lang="en-US" altLang="zh-CN" sz="70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131" name="圆: 空心 14"/>
          <p:cNvSpPr/>
          <p:nvPr/>
        </p:nvSpPr>
        <p:spPr>
          <a:xfrm>
            <a:off x="-784225" y="-998537"/>
            <a:ext cx="2341563" cy="2373312"/>
          </a:xfrm>
          <a:custGeom>
            <a:avLst/>
            <a:gdLst>
              <a:gd name="txL" fmla="*/ 0 w 21600"/>
              <a:gd name="txT" fmla="*/ 0 h 21600"/>
              <a:gd name="txR" fmla="*/ 21600 w 21600"/>
              <a:gd name="txB" fmla="*/ 21600 h 21600"/>
            </a:gdLst>
            <a:ahLst/>
            <a:cxnLst>
              <a:cxn ang="0">
                <a:pos x="0" y="2147483647"/>
              </a:cxn>
              <a:cxn ang="0">
                <a:pos x="2147483647" y="0"/>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55" y="10800"/>
                </a:moveTo>
                <a:cubicBezTo>
                  <a:pt x="2255" y="15519"/>
                  <a:pt x="6081" y="19345"/>
                  <a:pt x="10800" y="19345"/>
                </a:cubicBezTo>
                <a:cubicBezTo>
                  <a:pt x="15519" y="19345"/>
                  <a:pt x="19345" y="15519"/>
                  <a:pt x="19345" y="10800"/>
                </a:cubicBezTo>
                <a:cubicBezTo>
                  <a:pt x="19345" y="6081"/>
                  <a:pt x="15519" y="2255"/>
                  <a:pt x="10800" y="2255"/>
                </a:cubicBezTo>
                <a:cubicBezTo>
                  <a:pt x="6081" y="2255"/>
                  <a:pt x="2255" y="6081"/>
                  <a:pt x="2255" y="10800"/>
                </a:cubicBezTo>
                <a:close/>
              </a:path>
            </a:pathLst>
          </a:custGeom>
          <a:solidFill>
            <a:srgbClr val="2AD2C9">
              <a:alpha val="100000"/>
            </a:srgbClr>
          </a:solidFill>
          <a:ln w="9525">
            <a:noFill/>
          </a:ln>
        </p:spPr>
        <p:txBody>
          <a:bodyPr/>
          <a:p>
            <a:endParaRPr lang="zh-CN" altLang="en-US"/>
          </a:p>
        </p:txBody>
      </p:sp>
      <p:pic>
        <p:nvPicPr>
          <p:cNvPr id="48132" name="图片 4" descr="logo白字"/>
          <p:cNvPicPr>
            <a:picLocks noChangeAspect="1"/>
          </p:cNvPicPr>
          <p:nvPr/>
        </p:nvPicPr>
        <p:blipFill>
          <a:blip r:embed="rId1"/>
          <a:srcRect l="-6427" t="-84789" r="31264" b="-41397"/>
          <a:stretch>
            <a:fillRect/>
          </a:stretch>
        </p:blipFill>
        <p:spPr>
          <a:xfrm>
            <a:off x="1704975" y="323850"/>
            <a:ext cx="1530350" cy="576263"/>
          </a:xfrm>
          <a:prstGeom prst="rect">
            <a:avLst/>
          </a:prstGeom>
          <a:noFill/>
          <a:ln w="9525">
            <a:noFill/>
          </a:ln>
        </p:spPr>
      </p:pic>
      <p:sp>
        <p:nvSpPr>
          <p:cNvPr id="48133" name="文本框 32" descr="e7d195523061f1c0600ade85ab8d19863d296bbd6d3c8047FB0A4867354E4F1E3A7DEAE3C4C4B5C9777EC9E9D7F78045DB0296A4194571101A21F67FC7D6C39966CE50B69116E2EE84E571E25F3C0CCE19B7BA3F947E0899F8B654DDF63CBC54889BD665B879A243CED6339B4F4AAD5F6D1EDF9135418660BA3FBA18744DAFA98EABC1EED731EA6833863FD2C33712174ACE2AD755DACFBF"/>
          <p:cNvSpPr/>
          <p:nvPr/>
        </p:nvSpPr>
        <p:spPr>
          <a:xfrm>
            <a:off x="2268538" y="1692275"/>
            <a:ext cx="9459912" cy="2862263"/>
          </a:xfrm>
          <a:prstGeom prst="rect">
            <a:avLst/>
          </a:prstGeom>
          <a:noFill/>
          <a:ln w="9525">
            <a:noFill/>
          </a:ln>
        </p:spPr>
        <p:txBody>
          <a:bodyPr>
            <a:spAutoFit/>
          </a:bodyPr>
          <a:p>
            <a:pPr algn="ctr">
              <a:lnSpc>
                <a:spcPct val="150000"/>
              </a:lnSpc>
              <a:spcAft>
                <a:spcPts val="600"/>
              </a:spcAft>
            </a:pPr>
            <a:r>
              <a:rPr lang="en-US" altLang="zh-CN" sz="4000"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We aim to develop the most unique and competitive product to help your business growth!</a:t>
            </a:r>
            <a:endParaRPr lang="en-US" altLang="zh-CN" sz="4000"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文本框 279557"/>
          <p:cNvSpPr txBox="1"/>
          <p:nvPr/>
        </p:nvSpPr>
        <p:spPr>
          <a:xfrm>
            <a:off x="7089775" y="36195"/>
            <a:ext cx="6951980" cy="1475105"/>
          </a:xfrm>
          <a:prstGeom prst="rect">
            <a:avLst/>
          </a:prstGeom>
          <a:noFill/>
          <a:ln w="9525">
            <a:noFill/>
          </a:ln>
        </p:spPr>
        <p:txBody>
          <a:bodyPr wrap="square" lIns="91425" tIns="45713" rIns="91425" bIns="45713">
            <a:spAutoFit/>
          </a:bodyPr>
          <a:p>
            <a:pPr>
              <a:lnSpc>
                <a:spcPct val="150000"/>
              </a:lnSpc>
            </a:pPr>
            <a:r>
              <a:rPr lang="en-US" altLang="zh-CN" sz="3000" b="1" dirty="0">
                <a:solidFill>
                  <a:srgbClr val="2AD2C9"/>
                </a:solidFill>
                <a:latin typeface="微软雅黑" panose="020B0503020204020204" pitchFamily="34" charset="-122"/>
                <a:ea typeface="微软雅黑" panose="020B0503020204020204" pitchFamily="34" charset="-122"/>
              </a:rPr>
              <a:t>12MM Deep Percussion Professional massage gun</a:t>
            </a:r>
            <a:endParaRPr lang="en-US" altLang="zh-CN" sz="2000" b="1" dirty="0">
              <a:solidFill>
                <a:srgbClr val="2AD2C9"/>
              </a:solidFill>
              <a:latin typeface="微软雅黑" panose="020B0503020204020204" pitchFamily="34" charset="-122"/>
              <a:ea typeface="微软雅黑" panose="020B0503020204020204" pitchFamily="34" charset="-122"/>
            </a:endParaRPr>
          </a:p>
        </p:txBody>
      </p:sp>
      <p:sp>
        <p:nvSpPr>
          <p:cNvPr id="28675" name="文本框 1"/>
          <p:cNvSpPr txBox="1"/>
          <p:nvPr/>
        </p:nvSpPr>
        <p:spPr>
          <a:xfrm>
            <a:off x="7089775" y="2268220"/>
            <a:ext cx="6943090" cy="5092700"/>
          </a:xfrm>
          <a:prstGeom prst="rect">
            <a:avLst/>
          </a:prstGeom>
          <a:noFill/>
          <a:ln w="9525">
            <a:noFill/>
          </a:ln>
        </p:spPr>
        <p:txBody>
          <a:bodyPr wrap="square">
            <a:spAutoFit/>
          </a:bodyPr>
          <a:p>
            <a:pPr algn="just">
              <a:lnSpc>
                <a:spcPts val="2600"/>
              </a:lnSpc>
            </a:pPr>
            <a:r>
              <a:rPr lang="zh-CN" altLang="en-US" sz="1500" b="1" dirty="0">
                <a:solidFill>
                  <a:srgbClr val="28CCC2"/>
                </a:solidFill>
                <a:latin typeface="微软雅黑" panose="020B0503020204020204" pitchFamily="34" charset="-122"/>
                <a:ea typeface="微软雅黑" panose="020B0503020204020204" pitchFamily="34" charset="-122"/>
              </a:rPr>
              <a:t>◎  </a:t>
            </a:r>
            <a:r>
              <a:rPr lang="en-US" altLang="zh-CN" sz="1500" b="1" dirty="0">
                <a:solidFill>
                  <a:srgbClr val="28CCC2"/>
                </a:solidFill>
                <a:latin typeface="微软雅黑" panose="020B0503020204020204" pitchFamily="34" charset="-122"/>
                <a:ea typeface="微软雅黑" panose="020B0503020204020204" pitchFamily="34" charset="-122"/>
              </a:rPr>
              <a:t>Intelligent touch control design</a:t>
            </a:r>
            <a:endParaRPr lang="zh-CN" altLang="en-US" sz="1500" b="1" dirty="0">
              <a:solidFill>
                <a:srgbClr val="28CCC2"/>
              </a:solidFill>
              <a:latin typeface="微软雅黑" panose="020B0503020204020204" pitchFamily="34" charset="-122"/>
              <a:ea typeface="微软雅黑" panose="020B0503020204020204" pitchFamily="34" charset="-122"/>
            </a:endParaRPr>
          </a:p>
          <a:p>
            <a:pPr algn="just">
              <a:lnSpc>
                <a:spcPts val="2600"/>
              </a:lnSpc>
            </a:pPr>
            <a:r>
              <a:rPr lang="en-US" altLang="zh-CN" sz="1500" dirty="0">
                <a:latin typeface="微软雅黑" panose="020B0503020204020204" pitchFamily="34" charset="-122"/>
                <a:ea typeface="微软雅黑" panose="020B0503020204020204" pitchFamily="34" charset="-122"/>
              </a:rPr>
              <a:t>    Speeds adjustable at your fingertips. One button control, light and Intelligent.</a:t>
            </a:r>
            <a:endParaRPr lang="zh-CN" altLang="en-US" sz="1500" dirty="0">
              <a:latin typeface="微软雅黑" panose="020B0503020204020204" pitchFamily="34" charset="-122"/>
              <a:ea typeface="微软雅黑" panose="020B0503020204020204" pitchFamily="34" charset="-122"/>
            </a:endParaRPr>
          </a:p>
          <a:p>
            <a:pPr algn="just">
              <a:lnSpc>
                <a:spcPts val="2600"/>
              </a:lnSpc>
            </a:pPr>
            <a:r>
              <a:rPr lang="zh-CN" altLang="en-US" sz="1500" b="1" dirty="0">
                <a:solidFill>
                  <a:srgbClr val="2AD2C9"/>
                </a:solidFill>
                <a:latin typeface="微软雅黑" panose="020B0503020204020204" pitchFamily="34" charset="-122"/>
                <a:ea typeface="微软雅黑" panose="020B0503020204020204" pitchFamily="34" charset="-122"/>
              </a:rPr>
              <a:t>◎</a:t>
            </a:r>
            <a:r>
              <a:rPr lang="en-US" altLang="zh-CN" sz="1500" b="1" dirty="0">
                <a:solidFill>
                  <a:srgbClr val="2AD2C9"/>
                </a:solidFill>
                <a:latin typeface="微软雅黑" panose="020B0503020204020204" pitchFamily="34" charset="-122"/>
                <a:ea typeface="微软雅黑" panose="020B0503020204020204" pitchFamily="34" charset="-122"/>
              </a:rPr>
              <a:t>  Touch screen design with battery and speed display</a:t>
            </a:r>
            <a:endParaRPr lang="en-US" altLang="zh-CN" sz="1500" b="1" dirty="0">
              <a:solidFill>
                <a:srgbClr val="2AD2C9"/>
              </a:solidFill>
              <a:latin typeface="微软雅黑" panose="020B0503020204020204" pitchFamily="34" charset="-122"/>
              <a:ea typeface="微软雅黑" panose="020B0503020204020204" pitchFamily="34" charset="-122"/>
            </a:endParaRPr>
          </a:p>
          <a:p>
            <a:pPr algn="just">
              <a:lnSpc>
                <a:spcPts val="2600"/>
              </a:lnSpc>
            </a:pPr>
            <a:r>
              <a:rPr lang="zh-CN" altLang="en-US" sz="1500" b="1" dirty="0">
                <a:solidFill>
                  <a:srgbClr val="2AD2C9"/>
                </a:solidFill>
                <a:latin typeface="微软雅黑" panose="020B0503020204020204" pitchFamily="34" charset="-122"/>
                <a:ea typeface="微软雅黑" panose="020B0503020204020204" pitchFamily="34" charset="-122"/>
              </a:rPr>
              <a:t>◎ </a:t>
            </a:r>
            <a:r>
              <a:rPr lang="en-US" altLang="zh-CN" sz="1500" b="1" dirty="0">
                <a:solidFill>
                  <a:srgbClr val="2AD2C9"/>
                </a:solidFill>
                <a:latin typeface="微软雅黑" panose="020B0503020204020204" pitchFamily="34" charset="-122"/>
                <a:ea typeface="微软雅黑" panose="020B0503020204020204" pitchFamily="34" charset="-122"/>
              </a:rPr>
              <a:t> USB cable design  </a:t>
            </a:r>
            <a:r>
              <a:rPr lang="en-US" altLang="zh-CN" sz="1500" dirty="0">
                <a:latin typeface="微软雅黑" panose="020B0503020204020204" pitchFamily="34" charset="-122"/>
                <a:ea typeface="微软雅黑" panose="020B0503020204020204" pitchFamily="34" charset="-122"/>
              </a:rPr>
              <a:t>Easy to be charged with power ban</a:t>
            </a:r>
            <a:r>
              <a:rPr lang="en-US" altLang="zh-CN" sz="1500" dirty="0">
                <a:latin typeface="微软雅黑" panose="020B0503020204020204" pitchFamily="34" charset="-122"/>
                <a:ea typeface="微软雅黑" panose="020B0503020204020204" pitchFamily="34" charset="-122"/>
              </a:rPr>
              <a:t>k (rechargeable battery).</a:t>
            </a:r>
            <a:endParaRPr lang="en-US" altLang="zh-CN" sz="1500" dirty="0">
              <a:latin typeface="微软雅黑" panose="020B0503020204020204" pitchFamily="34" charset="-122"/>
              <a:ea typeface="微软雅黑" panose="020B0503020204020204" pitchFamily="34" charset="-122"/>
            </a:endParaRPr>
          </a:p>
          <a:p>
            <a:pPr algn="just">
              <a:lnSpc>
                <a:spcPts val="2600"/>
              </a:lnSpc>
            </a:pPr>
            <a:r>
              <a:rPr lang="zh-CN" altLang="en-US" sz="1500" b="1" dirty="0">
                <a:solidFill>
                  <a:srgbClr val="2AD2C9"/>
                </a:solidFill>
                <a:latin typeface="微软雅黑" panose="020B0503020204020204" pitchFamily="34" charset="-122"/>
                <a:ea typeface="微软雅黑" panose="020B0503020204020204" pitchFamily="34" charset="-122"/>
              </a:rPr>
              <a:t>◎ </a:t>
            </a:r>
            <a:r>
              <a:rPr lang="en-US" altLang="zh-CN" sz="1500" b="1" dirty="0">
                <a:solidFill>
                  <a:srgbClr val="2AD2C9"/>
                </a:solidFill>
                <a:latin typeface="微软雅黑" panose="020B0503020204020204" pitchFamily="34" charset="-122"/>
                <a:ea typeface="微软雅黑" panose="020B0503020204020204" pitchFamily="34" charset="-122"/>
              </a:rPr>
              <a:t> </a:t>
            </a:r>
            <a:r>
              <a:rPr lang="zh-CN" altLang="en-US" sz="1500" b="1" dirty="0">
                <a:solidFill>
                  <a:srgbClr val="2AD2C9"/>
                </a:solidFill>
                <a:latin typeface="微软雅黑" panose="020B0503020204020204" pitchFamily="34" charset="-122"/>
                <a:ea typeface="微软雅黑" panose="020B0503020204020204" pitchFamily="34" charset="-122"/>
              </a:rPr>
              <a:t> Tin Phosphor Bronze</a:t>
            </a:r>
            <a:r>
              <a:rPr lang="en-US" altLang="zh-CN" sz="1500" b="1" dirty="0">
                <a:solidFill>
                  <a:srgbClr val="2AD2C9"/>
                </a:solidFill>
                <a:latin typeface="微软雅黑" panose="020B0503020204020204" pitchFamily="34" charset="-122"/>
                <a:ea typeface="微软雅黑" panose="020B0503020204020204" pitchFamily="34" charset="-122"/>
              </a:rPr>
              <a:t> Motion Sleeve </a:t>
            </a:r>
            <a:r>
              <a:rPr lang="en-US" altLang="zh-CN" sz="1500" dirty="0">
                <a:latin typeface="微软雅黑" panose="020B0503020204020204" pitchFamily="34" charset="-122"/>
                <a:ea typeface="微软雅黑" panose="020B0503020204020204" pitchFamily="34" charset="-122"/>
              </a:rPr>
              <a:t>Core material </a:t>
            </a:r>
            <a:r>
              <a:rPr lang="en-US" altLang="zh-CN" sz="1500" dirty="0">
                <a:latin typeface="微软雅黑" panose="020B0503020204020204" pitchFamily="34" charset="-122"/>
                <a:ea typeface="微软雅黑" panose="020B0503020204020204" pitchFamily="34" charset="-122"/>
              </a:rPr>
              <a:t>makes percussion more smoothly and super quiet.</a:t>
            </a:r>
            <a:endParaRPr lang="zh-CN" altLang="en-US" sz="1500" dirty="0">
              <a:latin typeface="微软雅黑" panose="020B0503020204020204" pitchFamily="34" charset="-122"/>
              <a:ea typeface="微软雅黑" panose="020B0503020204020204" pitchFamily="34" charset="-122"/>
            </a:endParaRPr>
          </a:p>
          <a:p>
            <a:pPr algn="just">
              <a:lnSpc>
                <a:spcPts val="2600"/>
              </a:lnSpc>
            </a:pPr>
            <a:r>
              <a:rPr lang="zh-CN" altLang="en-US" sz="1500" b="1" dirty="0">
                <a:solidFill>
                  <a:srgbClr val="2AD2C9"/>
                </a:solidFill>
                <a:latin typeface="微软雅黑" panose="020B0503020204020204" pitchFamily="34" charset="-122"/>
                <a:ea typeface="微软雅黑" panose="020B0503020204020204" pitchFamily="34" charset="-122"/>
              </a:rPr>
              <a:t>◎</a:t>
            </a:r>
            <a:r>
              <a:rPr lang="en-US" altLang="zh-CN" sz="1500" b="1" dirty="0">
                <a:solidFill>
                  <a:srgbClr val="2AD2C9"/>
                </a:solidFill>
                <a:latin typeface="微软雅黑" panose="020B0503020204020204" pitchFamily="34" charset="-122"/>
                <a:ea typeface="微软雅黑" panose="020B0503020204020204" pitchFamily="34" charset="-122"/>
              </a:rPr>
              <a:t> </a:t>
            </a:r>
            <a:r>
              <a:rPr lang="en-US" altLang="zh-CN" sz="1500" b="1" dirty="0">
                <a:solidFill>
                  <a:srgbClr val="2AD2C9"/>
                </a:solidFill>
                <a:latin typeface="微软雅黑" panose="020B0503020204020204" pitchFamily="34" charset="-122"/>
                <a:ea typeface="微软雅黑" panose="020B0503020204020204" pitchFamily="34" charset="-122"/>
              </a:rPr>
              <a:t> Top Grade Bearings</a:t>
            </a:r>
            <a:r>
              <a:rPr lang="en-US" altLang="zh-CN" sz="1400" b="1" dirty="0">
                <a:solidFill>
                  <a:srgbClr val="2AD2C9"/>
                </a:solidFill>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Quiet operation, wear and corrosion resistance, core material for more than 10 years using.</a:t>
            </a:r>
            <a:endParaRPr lang="en-US" altLang="zh-CN" sz="1500" dirty="0">
              <a:latin typeface="微软雅黑" panose="020B0503020204020204" pitchFamily="34" charset="-122"/>
              <a:ea typeface="微软雅黑" panose="020B0503020204020204" pitchFamily="34" charset="-122"/>
            </a:endParaRPr>
          </a:p>
          <a:p>
            <a:pPr algn="just">
              <a:lnSpc>
                <a:spcPts val="2600"/>
              </a:lnSpc>
            </a:pPr>
            <a:r>
              <a:rPr lang="zh-CN" altLang="en-US" sz="1500" b="1" dirty="0">
                <a:solidFill>
                  <a:srgbClr val="2AD2C9"/>
                </a:solidFill>
                <a:latin typeface="微软雅黑" panose="020B0503020204020204" pitchFamily="34" charset="-122"/>
                <a:ea typeface="微软雅黑" panose="020B0503020204020204" pitchFamily="34" charset="-122"/>
              </a:rPr>
              <a:t>◎ </a:t>
            </a:r>
            <a:r>
              <a:rPr lang="en-US" altLang="zh-CN" sz="1500" b="1" dirty="0">
                <a:solidFill>
                  <a:srgbClr val="2AD2C9"/>
                </a:solidFill>
                <a:latin typeface="微软雅黑" panose="020B0503020204020204" pitchFamily="34" charset="-122"/>
                <a:ea typeface="微软雅黑" panose="020B0503020204020204" pitchFamily="34" charset="-122"/>
              </a:rPr>
              <a:t> Nanocrystalline Piano Paint Coating  </a:t>
            </a:r>
            <a:r>
              <a:rPr lang="en-US" altLang="zh-CN" sz="1500" dirty="0">
                <a:latin typeface="微软雅黑" panose="020B0503020204020204" pitchFamily="34" charset="-122"/>
                <a:ea typeface="微软雅黑" panose="020B0503020204020204" pitchFamily="34" charset="-122"/>
              </a:rPr>
              <a:t>Exquisite seven layers of quenching, excellent texture and brilliant design.</a:t>
            </a:r>
            <a:endParaRPr lang="en-US" altLang="zh-CN" sz="1500" dirty="0">
              <a:latin typeface="微软雅黑" panose="020B0503020204020204" pitchFamily="34" charset="-122"/>
              <a:ea typeface="微软雅黑" panose="020B0503020204020204" pitchFamily="34" charset="-122"/>
            </a:endParaRPr>
          </a:p>
          <a:p>
            <a:pPr algn="just">
              <a:lnSpc>
                <a:spcPts val="2600"/>
              </a:lnSpc>
            </a:pPr>
            <a:r>
              <a:rPr lang="zh-CN" altLang="en-US" sz="1500" b="1" dirty="0">
                <a:solidFill>
                  <a:srgbClr val="2AD2C9"/>
                </a:solidFill>
                <a:latin typeface="微软雅黑" panose="020B0503020204020204" pitchFamily="34" charset="-122"/>
                <a:ea typeface="微软雅黑" panose="020B0503020204020204" pitchFamily="34" charset="-122"/>
              </a:rPr>
              <a:t>◎ </a:t>
            </a:r>
            <a:r>
              <a:rPr lang="en-US" altLang="zh-CN" sz="1500" b="1" dirty="0">
                <a:solidFill>
                  <a:srgbClr val="2AD2C9"/>
                </a:solidFill>
                <a:latin typeface="微软雅黑" panose="020B0503020204020204" pitchFamily="34" charset="-122"/>
                <a:ea typeface="微软雅黑" panose="020B0503020204020204" pitchFamily="34" charset="-122"/>
              </a:rPr>
              <a:t> </a:t>
            </a:r>
            <a:r>
              <a:rPr lang="zh-CN" altLang="en-US" sz="1500" b="1" dirty="0">
                <a:solidFill>
                  <a:srgbClr val="2AD2C9"/>
                </a:solidFill>
                <a:latin typeface="微软雅黑" panose="020B0503020204020204" pitchFamily="34" charset="-122"/>
                <a:ea typeface="微软雅黑" panose="020B0503020204020204" pitchFamily="34" charset="-122"/>
              </a:rPr>
              <a:t>18650 Tesla </a:t>
            </a:r>
            <a:r>
              <a:rPr lang="en-US" altLang="zh-CN" sz="1500" b="1" dirty="0">
                <a:solidFill>
                  <a:srgbClr val="2AD2C9"/>
                </a:solidFill>
                <a:latin typeface="微软雅黑" panose="020B0503020204020204" pitchFamily="34" charset="-122"/>
                <a:ea typeface="微软雅黑" panose="020B0503020204020204" pitchFamily="34" charset="-122"/>
              </a:rPr>
              <a:t>S</a:t>
            </a:r>
            <a:r>
              <a:rPr lang="zh-CN" altLang="en-US" sz="1500" b="1" dirty="0">
                <a:solidFill>
                  <a:srgbClr val="2AD2C9"/>
                </a:solidFill>
                <a:latin typeface="微软雅黑" panose="020B0503020204020204" pitchFamily="34" charset="-122"/>
                <a:ea typeface="微软雅黑" panose="020B0503020204020204" pitchFamily="34" charset="-122"/>
              </a:rPr>
              <a:t>ame</a:t>
            </a:r>
            <a:r>
              <a:rPr lang="en-US" altLang="zh-CN" sz="1500" b="1" dirty="0">
                <a:solidFill>
                  <a:srgbClr val="2AD2C9"/>
                </a:solidFill>
                <a:latin typeface="微软雅黑" panose="020B0503020204020204" pitchFamily="34" charset="-122"/>
                <a:ea typeface="微软雅黑" panose="020B0503020204020204" pitchFamily="34" charset="-122"/>
              </a:rPr>
              <a:t> M</a:t>
            </a:r>
            <a:r>
              <a:rPr lang="zh-CN" altLang="en-US" sz="1500" b="1" dirty="0">
                <a:solidFill>
                  <a:srgbClr val="2AD2C9"/>
                </a:solidFill>
                <a:latin typeface="微软雅黑" panose="020B0503020204020204" pitchFamily="34" charset="-122"/>
                <a:ea typeface="微软雅黑" panose="020B0503020204020204" pitchFamily="34" charset="-122"/>
              </a:rPr>
              <a:t>odel </a:t>
            </a:r>
            <a:r>
              <a:rPr lang="en-US" altLang="zh-CN" sz="1500" b="1" dirty="0">
                <a:solidFill>
                  <a:srgbClr val="2AD2C9"/>
                </a:solidFill>
                <a:latin typeface="微软雅黑" panose="020B0503020204020204" pitchFamily="34" charset="-122"/>
                <a:ea typeface="微软雅黑" panose="020B0503020204020204" pitchFamily="34" charset="-122"/>
              </a:rPr>
              <a:t>B</a:t>
            </a:r>
            <a:r>
              <a:rPr lang="zh-CN" altLang="en-US" sz="1500" b="1" dirty="0">
                <a:solidFill>
                  <a:srgbClr val="2AD2C9"/>
                </a:solidFill>
                <a:latin typeface="微软雅黑" panose="020B0503020204020204" pitchFamily="34" charset="-122"/>
                <a:ea typeface="微软雅黑" panose="020B0503020204020204" pitchFamily="34" charset="-122"/>
              </a:rPr>
              <a:t>attery</a:t>
            </a:r>
            <a:endParaRPr lang="zh-CN" altLang="en-US" sz="1500" b="1" dirty="0">
              <a:solidFill>
                <a:srgbClr val="2AD2C9"/>
              </a:solidFill>
              <a:latin typeface="微软雅黑" panose="020B0503020204020204" pitchFamily="34" charset="-122"/>
              <a:ea typeface="微软雅黑" panose="020B0503020204020204" pitchFamily="34" charset="-122"/>
            </a:endParaRPr>
          </a:p>
          <a:p>
            <a:pPr algn="just">
              <a:lnSpc>
                <a:spcPts val="2600"/>
              </a:lnSpc>
            </a:pPr>
            <a:r>
              <a:rPr lang="zh-CN" altLang="en-US" sz="1500" dirty="0">
                <a:latin typeface="微软雅黑" panose="020B0503020204020204" pitchFamily="34" charset="-122"/>
                <a:ea typeface="微软雅黑" panose="020B0503020204020204" pitchFamily="34" charset="-122"/>
              </a:rPr>
              <a:t> </a:t>
            </a:r>
            <a:r>
              <a:rPr lang="en-US" altLang="zh-CN" sz="1500" dirty="0">
                <a:latin typeface="微软雅黑" panose="020B0503020204020204" pitchFamily="34" charset="-122"/>
                <a:ea typeface="微软雅黑" panose="020B0503020204020204" pitchFamily="34" charset="-122"/>
              </a:rPr>
              <a:t>   Long battery life, fullly charged once for more than 15 days using. No worries for long trips. </a:t>
            </a:r>
            <a:endParaRPr lang="en-US" altLang="zh-CN" sz="15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8676" name="文本框 1"/>
          <p:cNvSpPr txBox="1"/>
          <p:nvPr/>
        </p:nvSpPr>
        <p:spPr>
          <a:xfrm>
            <a:off x="7089775" y="1511300"/>
            <a:ext cx="8197215" cy="668020"/>
          </a:xfrm>
          <a:prstGeom prst="rect">
            <a:avLst/>
          </a:prstGeom>
          <a:noFill/>
          <a:ln w="9525">
            <a:noFill/>
          </a:ln>
        </p:spPr>
        <p:txBody>
          <a:bodyPr wrap="square">
            <a:spAutoFit/>
          </a:bodyPr>
          <a:p>
            <a:pPr algn="just">
              <a:lnSpc>
                <a:spcPts val="4500"/>
              </a:lnSpc>
            </a:pPr>
            <a:r>
              <a:rPr lang="zh-CN" altLang="en-US" sz="2000" b="1" dirty="0">
                <a:latin typeface="微软雅黑" panose="020B0503020204020204" pitchFamily="34" charset="-122"/>
                <a:ea typeface="微软雅黑" panose="020B0503020204020204" pitchFamily="34" charset="-122"/>
                <a:sym typeface="+mn-ea"/>
              </a:rPr>
              <a:t>The Smallest Massage Gun at a professional level</a:t>
            </a:r>
            <a:endParaRPr lang="zh-CN" altLang="en-US" sz="2000" b="1" dirty="0">
              <a:latin typeface="微软雅黑" panose="020B0503020204020204" pitchFamily="34" charset="-122"/>
              <a:ea typeface="微软雅黑" panose="020B0503020204020204" pitchFamily="34" charset="-122"/>
              <a:sym typeface="+mn-ea"/>
            </a:endParaRPr>
          </a:p>
        </p:txBody>
      </p:sp>
      <p:pic>
        <p:nvPicPr>
          <p:cNvPr id="28677" name="图片 10"/>
          <p:cNvPicPr>
            <a:picLocks noChangeAspect="1"/>
          </p:cNvPicPr>
          <p:nvPr/>
        </p:nvPicPr>
        <p:blipFill>
          <a:blip r:embed="rId1"/>
          <a:srcRect l="17798" r="4199"/>
          <a:stretch>
            <a:fillRect/>
          </a:stretch>
        </p:blipFill>
        <p:spPr>
          <a:xfrm>
            <a:off x="0" y="0"/>
            <a:ext cx="6822440" cy="7592060"/>
          </a:xfrm>
          <a:prstGeom prst="rect">
            <a:avLst/>
          </a:prstGeom>
          <a:noFill/>
          <a:ln w="9525">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Mini筋膜枪新详情页-TIF"/>
          <p:cNvPicPr>
            <a:picLocks noChangeAspect="1"/>
          </p:cNvPicPr>
          <p:nvPr/>
        </p:nvPicPr>
        <p:blipFill>
          <a:blip r:embed="rId1"/>
          <a:srcRect t="2388" b="6240"/>
          <a:stretch>
            <a:fillRect/>
          </a:stretch>
        </p:blipFill>
        <p:spPr>
          <a:xfrm>
            <a:off x="8027035" y="1403985"/>
            <a:ext cx="5399405" cy="5393055"/>
          </a:xfrm>
          <a:prstGeom prst="rect">
            <a:avLst/>
          </a:prstGeom>
        </p:spPr>
      </p:pic>
      <p:sp>
        <p:nvSpPr>
          <p:cNvPr id="29698" name="文本框 1"/>
          <p:cNvSpPr txBox="1"/>
          <p:nvPr/>
        </p:nvSpPr>
        <p:spPr>
          <a:xfrm>
            <a:off x="466725" y="2484120"/>
            <a:ext cx="7027545" cy="5015865"/>
          </a:xfrm>
          <a:prstGeom prst="rect">
            <a:avLst/>
          </a:prstGeom>
          <a:noFill/>
          <a:ln w="9525">
            <a:noFill/>
          </a:ln>
        </p:spPr>
        <p:txBody>
          <a:bodyPr wrap="square">
            <a:spAutoFit/>
          </a:bodyPr>
          <a:p>
            <a:pPr algn="l">
              <a:lnSpc>
                <a:spcPts val="3200"/>
              </a:lnSpc>
            </a:pPr>
            <a:r>
              <a:rPr lang="zh-CN" altLang="en-US" sz="1600" dirty="0">
                <a:latin typeface="微软雅黑" panose="020B0503020204020204" pitchFamily="34" charset="-122"/>
                <a:ea typeface="微软雅黑" panose="020B0503020204020204" pitchFamily="34" charset="-122"/>
                <a:sym typeface="+mn-ea"/>
              </a:rPr>
              <a:t>◎ </a:t>
            </a:r>
            <a:r>
              <a:rPr lang="en-US" altLang="zh-CN" sz="1600" b="1" dirty="0">
                <a:latin typeface="微软雅黑" panose="020B0503020204020204" pitchFamily="34" charset="-122"/>
                <a:ea typeface="微软雅黑" panose="020B0503020204020204" pitchFamily="34" charset="-122"/>
                <a:sym typeface="Arial" panose="020B0604020202020204" pitchFamily="34" charset="0"/>
              </a:rPr>
              <a:t>12mm deep percussion.</a:t>
            </a:r>
            <a:r>
              <a:rPr lang="en-US" altLang="zh-CN" sz="1600" dirty="0">
                <a:latin typeface="微软雅黑" panose="020B0503020204020204" pitchFamily="34" charset="-122"/>
                <a:ea typeface="微软雅黑" panose="020B0503020204020204" pitchFamily="34" charset="-122"/>
                <a:sym typeface="Arial" panose="020B0604020202020204" pitchFamily="34" charset="0"/>
              </a:rPr>
              <a:t> A massage gun with less than 12mm amplitude, hardly hit deep muscle fascia and achieve the relaxation effect. Super-Hit Mini adopts the performance core of the professional-grade fascia gun and </a:t>
            </a:r>
            <a:r>
              <a:rPr lang="en-US" altLang="zh-CN" sz="1600" dirty="0">
                <a:latin typeface="微软雅黑" panose="020B0503020204020204" pitchFamily="34" charset="-122"/>
                <a:ea typeface="微软雅黑" panose="020B0503020204020204" pitchFamily="34" charset="-122"/>
                <a:sym typeface="Arial" panose="020B0604020202020204" pitchFamily="34" charset="0"/>
              </a:rPr>
              <a:t>can easily reach the amplitude of 12mm.</a:t>
            </a:r>
            <a:endParaRPr lang="en-US" altLang="zh-CN" sz="1600" dirty="0">
              <a:latin typeface="微软雅黑" panose="020B0503020204020204" pitchFamily="34" charset="-122"/>
              <a:ea typeface="微软雅黑" panose="020B0503020204020204" pitchFamily="34" charset="-122"/>
              <a:sym typeface="Arial" panose="020B0604020202020204" pitchFamily="34" charset="0"/>
            </a:endParaRPr>
          </a:p>
          <a:p>
            <a:pPr algn="l">
              <a:lnSpc>
                <a:spcPts val="3200"/>
              </a:lnSpc>
            </a:pPr>
            <a:r>
              <a:rPr lang="zh-CN" altLang="en-US" sz="1600" dirty="0">
                <a:latin typeface="微软雅黑" panose="020B0503020204020204" pitchFamily="34" charset="-122"/>
                <a:ea typeface="微软雅黑" panose="020B0503020204020204" pitchFamily="34" charset="-122"/>
                <a:sym typeface="Arial" panose="020B0604020202020204" pitchFamily="34" charset="0"/>
              </a:rPr>
              <a:t>◎</a:t>
            </a:r>
            <a:r>
              <a:rPr lang="en-US" altLang="zh-CN" sz="1600" dirty="0">
                <a:latin typeface="微软雅黑" panose="020B0503020204020204" pitchFamily="34" charset="-122"/>
                <a:ea typeface="微软雅黑" panose="020B0503020204020204" pitchFamily="34" charset="-122"/>
                <a:sym typeface="Arial" panose="020B0604020202020204" pitchFamily="34" charset="0"/>
              </a:rPr>
              <a:t> </a:t>
            </a:r>
            <a:r>
              <a:rPr lang="en-US" altLang="zh-CN" sz="1600" b="1" dirty="0">
                <a:latin typeface="微软雅黑" panose="020B0503020204020204" pitchFamily="34" charset="-122"/>
                <a:ea typeface="微软雅黑" panose="020B0503020204020204" pitchFamily="34" charset="-122"/>
                <a:sym typeface="Arial" panose="020B0604020202020204" pitchFamily="34" charset="0"/>
              </a:rPr>
              <a:t>Euqipped with USB charging cable</a:t>
            </a:r>
            <a:r>
              <a:rPr lang="en-US" altLang="zh-CN" sz="1600" dirty="0">
                <a:latin typeface="微软雅黑" panose="020B0503020204020204" pitchFamily="34" charset="-122"/>
                <a:ea typeface="微软雅黑" panose="020B0503020204020204" pitchFamily="34" charset="-122"/>
                <a:sym typeface="Arial" panose="020B0604020202020204" pitchFamily="34" charset="0"/>
              </a:rPr>
              <a:t>, Super hit Mini can be charged anytime and anywhere with power bank. No worries about running out of electricity on business trips, Super hit mini always keeps you full of energy.</a:t>
            </a:r>
            <a:endParaRPr lang="en-US" altLang="zh-CN" sz="1600" dirty="0">
              <a:latin typeface="微软雅黑" panose="020B0503020204020204" pitchFamily="34" charset="-122"/>
              <a:ea typeface="微软雅黑" panose="020B0503020204020204" pitchFamily="34" charset="-122"/>
              <a:sym typeface="Arial" panose="020B0604020202020204" pitchFamily="34" charset="0"/>
            </a:endParaRPr>
          </a:p>
          <a:p>
            <a:pPr algn="l">
              <a:lnSpc>
                <a:spcPts val="3200"/>
              </a:lnSpc>
            </a:pPr>
            <a:r>
              <a:rPr lang="zh-CN" altLang="en-US" sz="1600" dirty="0">
                <a:latin typeface="微软雅黑" panose="020B0503020204020204" pitchFamily="34" charset="-122"/>
                <a:ea typeface="微软雅黑" panose="020B0503020204020204" pitchFamily="34" charset="-122"/>
                <a:sym typeface="+mn-ea"/>
              </a:rPr>
              <a:t>◎ </a:t>
            </a:r>
            <a:r>
              <a:rPr lang="en-US" altLang="zh-CN" sz="1600" b="1" dirty="0">
                <a:latin typeface="微软雅黑" panose="020B0503020204020204" pitchFamily="34" charset="-122"/>
                <a:ea typeface="微软雅黑" panose="020B0503020204020204" pitchFamily="34" charset="-122"/>
              </a:rPr>
              <a:t>Intelligent touch control design</a:t>
            </a:r>
            <a:r>
              <a:rPr lang="en-US" altLang="zh-CN" sz="1600" dirty="0">
                <a:latin typeface="微软雅黑" panose="020B0503020204020204" pitchFamily="34" charset="-122"/>
                <a:ea typeface="微软雅黑" panose="020B0503020204020204" pitchFamily="34" charset="-122"/>
                <a:sym typeface="+mn-ea"/>
              </a:rPr>
              <a:t> with battery and speed display. </a:t>
            </a:r>
            <a:endParaRPr lang="en-US" altLang="zh-CN" sz="1600" dirty="0">
              <a:latin typeface="微软雅黑" panose="020B0503020204020204" pitchFamily="34" charset="-122"/>
              <a:ea typeface="微软雅黑" panose="020B0503020204020204" pitchFamily="34" charset="-122"/>
              <a:sym typeface="+mn-ea"/>
            </a:endParaRPr>
          </a:p>
          <a:p>
            <a:pPr algn="l">
              <a:lnSpc>
                <a:spcPts val="3200"/>
              </a:lnSpc>
            </a:pPr>
            <a:r>
              <a:rPr lang="en-US" altLang="zh-CN" sz="1600" dirty="0">
                <a:latin typeface="微软雅黑" panose="020B0503020204020204" pitchFamily="34" charset="-122"/>
                <a:ea typeface="微软雅黑" panose="020B0503020204020204" pitchFamily="34" charset="-122"/>
                <a:sym typeface="+mn-ea"/>
              </a:rPr>
              <a:t>When Super hit Mini turned on, 5 speeds can be easily adjustable by touching the screen.</a:t>
            </a:r>
            <a:endParaRPr lang="en-US" altLang="zh-CN" sz="1600" dirty="0">
              <a:latin typeface="微软雅黑" panose="020B0503020204020204" pitchFamily="34" charset="-122"/>
              <a:ea typeface="微软雅黑" panose="020B0503020204020204" pitchFamily="34" charset="-122"/>
            </a:endParaRPr>
          </a:p>
        </p:txBody>
      </p:sp>
      <p:sp>
        <p:nvSpPr>
          <p:cNvPr id="29699" name="文本框 279557"/>
          <p:cNvSpPr txBox="1"/>
          <p:nvPr/>
        </p:nvSpPr>
        <p:spPr>
          <a:xfrm>
            <a:off x="466725" y="1332230"/>
            <a:ext cx="9349105" cy="782320"/>
          </a:xfrm>
          <a:prstGeom prst="rect">
            <a:avLst/>
          </a:prstGeom>
          <a:noFill/>
          <a:ln w="9525">
            <a:noFill/>
          </a:ln>
        </p:spPr>
        <p:txBody>
          <a:bodyPr wrap="square" lIns="91425" tIns="45713" rIns="91425" bIns="45713">
            <a:spAutoFit/>
          </a:bodyPr>
          <a:p>
            <a:pPr algn="l">
              <a:lnSpc>
                <a:spcPct val="150000"/>
              </a:lnSpc>
            </a:pPr>
            <a:r>
              <a:rPr lang="en-US" altLang="zh-CN" sz="3000" b="1" dirty="0">
                <a:solidFill>
                  <a:srgbClr val="2AD2C9"/>
                </a:solidFill>
                <a:latin typeface="微软雅黑" panose="020B0503020204020204" pitchFamily="34" charset="-122"/>
                <a:ea typeface="微软雅黑" panose="020B0503020204020204" pitchFamily="34" charset="-122"/>
              </a:rPr>
              <a:t>Unique product advantages</a:t>
            </a:r>
            <a:endParaRPr lang="en-US" altLang="zh-CN" sz="3000" b="1" dirty="0">
              <a:solidFill>
                <a:srgbClr val="2AD2C9"/>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0033" name="文本框 1"/>
          <p:cNvSpPr/>
          <p:nvPr/>
        </p:nvSpPr>
        <p:spPr>
          <a:xfrm>
            <a:off x="763588" y="1878013"/>
            <a:ext cx="7112000" cy="4706937"/>
          </a:xfrm>
          <a:prstGeom prst="rect">
            <a:avLst/>
          </a:prstGeom>
          <a:noFill/>
          <a:ln w="9525">
            <a:noFill/>
          </a:ln>
        </p:spPr>
        <p:txBody>
          <a:bodyPr wrap="square" anchor="t" anchorCtr="0">
            <a:spAutoFit/>
          </a:bodyPr>
          <a:p>
            <a:pPr algn="just">
              <a:lnSpc>
                <a:spcPts val="3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Warm-up and activate muscles</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before exercises, to improve muscles </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performance and prevent muscles from injury.</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Fascia relaxation</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after exercises, to remove latic acid and prevent delayed </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onset muscles soreness(DOMS).</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Suitable for sedentary office groups and those long standing </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professionals,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to relieve shoulder and neck sorness, lumbar muscle </a:t>
            </a:r>
            <a:endPar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strain and lumbago, to prevent occupational diseases</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Resolve fascial nodules and relieve pains</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caused by nodular fasciitis.</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Comfortable massage,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powerful</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and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deep percussion</a:t>
            </a: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5 adjustable </a:t>
            </a:r>
            <a:endPar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speeds</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highest up to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3500rpm, 12mm deep amplitude</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Easy operation </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touch screen</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speeds and battery level all at one glance).</a:t>
            </a:r>
            <a:endPar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ts val="3000"/>
              </a:lnSpc>
            </a:pPr>
            <a:r>
              <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Lightweight, tireless </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after long time use, </a:t>
            </a:r>
            <a:r>
              <a:rPr lang="en-US" altLang="zh-CN" sz="1400" b="1"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small size and portable</a:t>
            </a:r>
            <a:r>
              <a:rPr lang="en-US" altLang="zh-CN"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0034" name="文本框 1"/>
          <p:cNvSpPr/>
          <p:nvPr/>
        </p:nvSpPr>
        <p:spPr>
          <a:xfrm>
            <a:off x="763588" y="1447800"/>
            <a:ext cx="5424487" cy="476250"/>
          </a:xfrm>
          <a:prstGeom prst="rect">
            <a:avLst/>
          </a:prstGeom>
          <a:noFill/>
          <a:ln w="9525">
            <a:noFill/>
          </a:ln>
        </p:spPr>
        <p:txBody>
          <a:bodyPr wrap="square" anchor="t" anchorCtr="0">
            <a:spAutoFit/>
          </a:bodyPr>
          <a:p>
            <a:pPr>
              <a:lnSpc>
                <a:spcPts val="3000"/>
              </a:lnSpc>
            </a:pPr>
            <a:r>
              <a:rPr lang="en-US" altLang="zh-CN" sz="26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rPr>
              <a:t>Attractive buying proposition</a:t>
            </a:r>
            <a:endParaRPr lang="zh-CN" altLang="en-US" sz="2600" b="1" dirty="0">
              <a:solidFill>
                <a:srgbClr val="2AD2C9"/>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00035" name="图片 1" descr="1 (5)"/>
          <p:cNvPicPr>
            <a:picLocks noChangeAspect="1"/>
          </p:cNvPicPr>
          <p:nvPr/>
        </p:nvPicPr>
        <p:blipFill>
          <a:blip r:embed="rId1"/>
          <a:srcRect l="32190" r="8199"/>
          <a:stretch>
            <a:fillRect/>
          </a:stretch>
        </p:blipFill>
        <p:spPr>
          <a:xfrm>
            <a:off x="7804150" y="1457325"/>
            <a:ext cx="5432425" cy="5127625"/>
          </a:xfrm>
          <a:prstGeom prst="rect">
            <a:avLst/>
          </a:prstGeom>
          <a:noFill/>
          <a:ln w="9525">
            <a:noFill/>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94934" y="1189272"/>
          <a:ext cx="13330555" cy="5779135"/>
        </p:xfrm>
        <a:graphic>
          <a:graphicData uri="http://schemas.openxmlformats.org/drawingml/2006/table">
            <a:tbl>
              <a:tblPr firstRow="1" bandRow="1">
                <a:tableStyleId>{5C22544A-7EE6-4342-B048-85BDC9FD1C3A}</a:tableStyleId>
              </a:tblPr>
              <a:tblGrid>
                <a:gridCol w="1176655"/>
                <a:gridCol w="1640205"/>
                <a:gridCol w="2286000"/>
                <a:gridCol w="1887855"/>
                <a:gridCol w="6339840"/>
              </a:tblGrid>
              <a:tr h="615315">
                <a:tc>
                  <a:txBody>
                    <a:bodyPr/>
                    <a:p>
                      <a:pPr indent="0" algn="ctr">
                        <a:buNone/>
                      </a:pPr>
                      <a:r>
                        <a:rPr lang="en-US" sz="1600" b="1">
                          <a:solidFill>
                            <a:srgbClr val="000000"/>
                          </a:solidFill>
                          <a:latin typeface="Calibri" panose="020F0502020204030204" pitchFamily="2" charset="-122"/>
                        </a:rPr>
                        <a:t>Company</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Fittop</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altLang="en-US" sz="1600" b="1">
                          <a:solidFill>
                            <a:srgbClr val="000000"/>
                          </a:solidFill>
                          <a:latin typeface="Calibri" panose="020F0502020204030204" pitchFamily="2" charset="-122"/>
                        </a:rPr>
                        <a:t>Booster</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Theragun</a:t>
                      </a:r>
                      <a:endParaRPr 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Analysis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r>
              <a:tr h="1403985">
                <a:tc>
                  <a:txBody>
                    <a:bodyPr/>
                    <a:p>
                      <a:pPr indent="0" algn="ctr">
                        <a:buNone/>
                      </a:pPr>
                      <a:r>
                        <a:rPr lang="en-US" sz="1600" b="1">
                          <a:solidFill>
                            <a:srgbClr val="000000"/>
                          </a:solidFill>
                          <a:latin typeface="Calibri" panose="020F0502020204030204" pitchFamily="2" charset="-122"/>
                        </a:rPr>
                        <a:t>Pictures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53085">
                <a:tc>
                  <a:txBody>
                    <a:bodyPr/>
                    <a:p>
                      <a:pPr indent="0" algn="ctr">
                        <a:buNone/>
                      </a:pPr>
                      <a:r>
                        <a:rPr lang="en-US" sz="1600" b="1">
                          <a:solidFill>
                            <a:srgbClr val="000000"/>
                          </a:solidFill>
                          <a:latin typeface="Calibri" panose="020F0502020204030204" pitchFamily="2" charset="-122"/>
                        </a:rPr>
                        <a:t>Model</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Super Hit Mini</a:t>
                      </a:r>
                      <a:endParaRPr lang="en-US" alt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altLang="en-US" sz="1600" b="0">
                          <a:solidFill>
                            <a:srgbClr val="000000"/>
                          </a:solidFill>
                          <a:latin typeface="Calibri" panose="020F0502020204030204" pitchFamily="2" charset="-122"/>
                        </a:rPr>
                        <a:t>Mini pocket massage gun</a:t>
                      </a:r>
                      <a:endParaRPr lang="en-US" alt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altLang="en-US" sz="1600" b="0">
                          <a:solidFill>
                            <a:srgbClr val="000000"/>
                          </a:solidFill>
                          <a:latin typeface="Calibri" panose="020F0502020204030204" pitchFamily="2" charset="-122"/>
                        </a:rPr>
                        <a:t>Mini massage gun</a:t>
                      </a:r>
                      <a:endParaRPr lang="en-US" alt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33780">
                <a:tc>
                  <a:txBody>
                    <a:bodyPr/>
                    <a:p>
                      <a:pPr indent="0" algn="ctr">
                        <a:buNone/>
                      </a:pPr>
                      <a:r>
                        <a:rPr lang="en-US" sz="1600" b="1">
                          <a:solidFill>
                            <a:srgbClr val="000000"/>
                          </a:solidFill>
                          <a:latin typeface="Calibri" panose="020F0502020204030204" pitchFamily="2" charset="-122"/>
                        </a:rPr>
                        <a:t>Appearcance</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Exquisite piano finish coating, </a:t>
                      </a:r>
                      <a:endParaRPr lang="en-US" sz="1600" b="0">
                        <a:solidFill>
                          <a:srgbClr val="000000"/>
                        </a:solidFill>
                        <a:latin typeface="Calibri" panose="020F0502020204030204" pitchFamily="2" charset="-122"/>
                      </a:endParaRPr>
                    </a:p>
                    <a:p>
                      <a:pPr indent="0" algn="ctr">
                        <a:buNone/>
                      </a:pPr>
                      <a:r>
                        <a:rPr lang="en-US" sz="1600" b="0">
                          <a:solidFill>
                            <a:srgbClr val="000000"/>
                          </a:solidFill>
                          <a:latin typeface="Calibri" panose="020F0502020204030204" pitchFamily="2" charset="-122"/>
                        </a:rPr>
                        <a:t>7 processes.</a:t>
                      </a:r>
                      <a:endParaRPr 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Matte surface </a:t>
                      </a:r>
                      <a:endParaRPr 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 </a:t>
                      </a:r>
                      <a:r>
                        <a:rPr lang="en-US" sz="1600">
                          <a:solidFill>
                            <a:srgbClr val="000000"/>
                          </a:solidFill>
                          <a:latin typeface="Calibri" panose="020F0502020204030204" pitchFamily="2" charset="-122"/>
                          <a:sym typeface="+mn-ea"/>
                        </a:rPr>
                        <a:t>Matte surface </a:t>
                      </a:r>
                      <a:endParaRPr lang="en-US" alt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sz="1600" b="0">
                          <a:latin typeface="Calibri" panose="020F0502020204030204" pitchFamily="2" charset="-122"/>
                        </a:rPr>
                        <a:t>Fittop, the most fashionable and eye-catching color matching, the surface treatment process with piano coating, 7 processes, exquisite high-end, scratch-resistant.</a:t>
                      </a:r>
                      <a:endParaRPr lang="en-US" sz="1600" b="0">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78815">
                <a:tc rowSpan="2">
                  <a:txBody>
                    <a:bodyPr/>
                    <a:p>
                      <a:pPr indent="0" algn="ctr">
                        <a:buNone/>
                      </a:pPr>
                      <a:r>
                        <a:rPr lang="en-US" altLang="en-US" sz="1600" b="1">
                          <a:solidFill>
                            <a:srgbClr val="000000"/>
                          </a:solidFill>
                          <a:latin typeface="Calibri" panose="020F0502020204030204" pitchFamily="2" charset="-122"/>
                        </a:rPr>
                        <a:t>Button control</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1800"/>
                        <a:t>Tou</a:t>
                      </a:r>
                      <a:r>
                        <a:rPr lang="en-US" altLang="zh-CN" sz="1800"/>
                        <a:t>ch screen</a:t>
                      </a:r>
                      <a:endParaRPr lang="en-US" altLang="zh-CN"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1800"/>
                        <a:t>Button Control</a:t>
                      </a:r>
                      <a:endParaRPr lang="en-US" altLang="zh-CN"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1800">
                          <a:sym typeface="+mn-ea"/>
                        </a:rPr>
                        <a:t>Button Control</a:t>
                      </a: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rowSpan="2">
                  <a:txBody>
                    <a:bodyPr/>
                    <a:p>
                      <a:pPr indent="0">
                        <a:buNone/>
                      </a:pPr>
                      <a:r>
                        <a:rPr lang="en-US" altLang="en-US" sz="1600" b="0">
                          <a:solidFill>
                            <a:srgbClr val="FF0000"/>
                          </a:solidFill>
                          <a:latin typeface="Calibri" panose="020F0502020204030204" pitchFamily="2" charset="-122"/>
                        </a:rPr>
                        <a:t>1. Button operation is more traditional.</a:t>
                      </a:r>
                      <a:endParaRPr lang="en-US" altLang="en-US" sz="1600" b="0">
                        <a:solidFill>
                          <a:srgbClr val="FF0000"/>
                        </a:solidFill>
                        <a:latin typeface="Calibri" panose="020F0502020204030204" pitchFamily="2" charset="-122"/>
                      </a:endParaRPr>
                    </a:p>
                    <a:p>
                      <a:pPr indent="0">
                        <a:buNone/>
                      </a:pPr>
                      <a:r>
                        <a:rPr lang="en-US" altLang="en-US" sz="1600" b="0">
                          <a:solidFill>
                            <a:srgbClr val="FF0000"/>
                          </a:solidFill>
                          <a:latin typeface="Calibri" panose="020F0502020204030204" pitchFamily="2" charset="-122"/>
                        </a:rPr>
                        <a:t>2. Fittop's original smart touch screen design, full of sense of technology, cool, simple and easy to operate</a:t>
                      </a:r>
                      <a:endParaRPr lang="en-US" altLang="en-US" sz="1600" b="0">
                        <a:solidFill>
                          <a:srgbClr val="FF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494155">
                <a:tc vMerge="1">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vMerge="1">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31745" name="文本框 279557"/>
          <p:cNvSpPr txBox="1"/>
          <p:nvPr/>
        </p:nvSpPr>
        <p:spPr>
          <a:xfrm>
            <a:off x="4139191" y="325115"/>
            <a:ext cx="6157038" cy="828675"/>
          </a:xfrm>
          <a:prstGeom prst="rect">
            <a:avLst/>
          </a:prstGeom>
          <a:noFill/>
          <a:ln w="9525">
            <a:noFill/>
          </a:ln>
        </p:spPr>
        <p:txBody>
          <a:bodyPr wrap="square" lIns="91396" tIns="45698" rIns="91396" bIns="45698" anchor="t" anchorCtr="0">
            <a:spAutoFit/>
          </a:bodyPr>
          <a:p>
            <a:pPr>
              <a:lnSpc>
                <a:spcPct val="150000"/>
              </a:lnSpc>
            </a:pPr>
            <a:r>
              <a:rPr lang="en-US" altLang="zh-CN" sz="3200" b="1" dirty="0">
                <a:solidFill>
                  <a:srgbClr val="2AD2C9"/>
                </a:solidFill>
                <a:latin typeface="微软雅黑" panose="020B0503020204020204" pitchFamily="34" charset="-122"/>
                <a:ea typeface="微软雅黑" panose="020B0503020204020204" pitchFamily="34" charset="-122"/>
              </a:rPr>
              <a:t>Massage guns comparison</a:t>
            </a:r>
            <a:endParaRPr lang="en-US" altLang="zh-CN" sz="3200" b="1" dirty="0">
              <a:solidFill>
                <a:srgbClr val="2AD2C9"/>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906905" y="1980565"/>
            <a:ext cx="1181100" cy="1040765"/>
          </a:xfrm>
          <a:prstGeom prst="rect">
            <a:avLst/>
          </a:prstGeom>
          <a:noFill/>
          <a:ln w="9525">
            <a:noFill/>
          </a:ln>
        </p:spPr>
      </p:pic>
      <p:pic>
        <p:nvPicPr>
          <p:cNvPr id="8" name="图片 7"/>
          <p:cNvPicPr>
            <a:picLocks noChangeAspect="1"/>
          </p:cNvPicPr>
          <p:nvPr/>
        </p:nvPicPr>
        <p:blipFill>
          <a:blip r:embed="rId3"/>
          <a:stretch>
            <a:fillRect/>
          </a:stretch>
        </p:blipFill>
        <p:spPr>
          <a:xfrm>
            <a:off x="3706495" y="1908175"/>
            <a:ext cx="1028065" cy="1090930"/>
          </a:xfrm>
          <a:prstGeom prst="rect">
            <a:avLst/>
          </a:prstGeom>
          <a:noFill/>
          <a:ln w="9525">
            <a:noFill/>
          </a:ln>
        </p:spPr>
      </p:pic>
      <p:pic>
        <p:nvPicPr>
          <p:cNvPr id="20" name="图片 19"/>
          <p:cNvPicPr>
            <a:picLocks noChangeAspect="1"/>
          </p:cNvPicPr>
          <p:nvPr/>
        </p:nvPicPr>
        <p:blipFill>
          <a:blip r:embed="rId4"/>
          <a:stretch>
            <a:fillRect/>
          </a:stretch>
        </p:blipFill>
        <p:spPr>
          <a:xfrm>
            <a:off x="5795010" y="1908175"/>
            <a:ext cx="875030" cy="1149985"/>
          </a:xfrm>
          <a:prstGeom prst="rect">
            <a:avLst/>
          </a:prstGeom>
          <a:noFill/>
          <a:ln w="9525">
            <a:noFill/>
          </a:ln>
        </p:spPr>
      </p:pic>
      <p:pic>
        <p:nvPicPr>
          <p:cNvPr id="6" name="图片 5"/>
          <p:cNvPicPr>
            <a:picLocks noChangeAspect="1"/>
          </p:cNvPicPr>
          <p:nvPr/>
        </p:nvPicPr>
        <p:blipFill>
          <a:blip r:embed="rId5"/>
          <a:stretch>
            <a:fillRect/>
          </a:stretch>
        </p:blipFill>
        <p:spPr>
          <a:xfrm>
            <a:off x="1762760" y="5868670"/>
            <a:ext cx="1208405" cy="934720"/>
          </a:xfrm>
          <a:prstGeom prst="rect">
            <a:avLst/>
          </a:prstGeom>
        </p:spPr>
      </p:pic>
      <p:pic>
        <p:nvPicPr>
          <p:cNvPr id="7" name="图片 6"/>
          <p:cNvPicPr>
            <a:picLocks noChangeAspect="1"/>
          </p:cNvPicPr>
          <p:nvPr/>
        </p:nvPicPr>
        <p:blipFill>
          <a:blip r:embed="rId6"/>
          <a:stretch>
            <a:fillRect/>
          </a:stretch>
        </p:blipFill>
        <p:spPr>
          <a:xfrm>
            <a:off x="3850640" y="5789295"/>
            <a:ext cx="1410970" cy="1172845"/>
          </a:xfrm>
          <a:prstGeom prst="rect">
            <a:avLst/>
          </a:prstGeom>
        </p:spPr>
      </p:pic>
      <p:pic>
        <p:nvPicPr>
          <p:cNvPr id="9" name="图片 8"/>
          <p:cNvPicPr>
            <a:picLocks noChangeAspect="1"/>
          </p:cNvPicPr>
          <p:nvPr/>
        </p:nvPicPr>
        <p:blipFill>
          <a:blip r:embed="rId7"/>
          <a:stretch>
            <a:fillRect/>
          </a:stretch>
        </p:blipFill>
        <p:spPr>
          <a:xfrm>
            <a:off x="5939155" y="5724525"/>
            <a:ext cx="1208405" cy="109347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94934" y="1189272"/>
          <a:ext cx="13330555" cy="5371465"/>
        </p:xfrm>
        <a:graphic>
          <a:graphicData uri="http://schemas.openxmlformats.org/drawingml/2006/table">
            <a:tbl>
              <a:tblPr firstRow="1" bandRow="1">
                <a:tableStyleId>{5C22544A-7EE6-4342-B048-85BDC9FD1C3A}</a:tableStyleId>
              </a:tblPr>
              <a:tblGrid>
                <a:gridCol w="1386205"/>
                <a:gridCol w="2366645"/>
                <a:gridCol w="1350010"/>
                <a:gridCol w="1887855"/>
                <a:gridCol w="6339840"/>
              </a:tblGrid>
              <a:tr h="615315">
                <a:tc>
                  <a:txBody>
                    <a:bodyPr/>
                    <a:p>
                      <a:pPr indent="0" algn="ctr">
                        <a:buNone/>
                      </a:pPr>
                      <a:r>
                        <a:rPr lang="en-US" sz="1600" b="1">
                          <a:solidFill>
                            <a:srgbClr val="000000"/>
                          </a:solidFill>
                          <a:latin typeface="Calibri" panose="020F0502020204030204" pitchFamily="2" charset="-122"/>
                        </a:rPr>
                        <a:t>Company</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Fittop</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altLang="en-US" sz="1600" b="1">
                          <a:solidFill>
                            <a:srgbClr val="000000"/>
                          </a:solidFill>
                          <a:latin typeface="Calibri" panose="020F0502020204030204" pitchFamily="2" charset="-122"/>
                        </a:rPr>
                        <a:t>Booster</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Theragun</a:t>
                      </a:r>
                      <a:endParaRPr 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Analysis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r>
              <a:tr h="1403985">
                <a:tc>
                  <a:txBody>
                    <a:bodyPr/>
                    <a:p>
                      <a:pPr indent="0" algn="ctr">
                        <a:buNone/>
                      </a:pPr>
                      <a:r>
                        <a:rPr lang="en-US" sz="1600" b="1">
                          <a:solidFill>
                            <a:srgbClr val="000000"/>
                          </a:solidFill>
                          <a:latin typeface="Calibri" panose="020F0502020204030204" pitchFamily="2" charset="-122"/>
                        </a:rPr>
                        <a:t>Pictures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53085">
                <a:tc>
                  <a:txBody>
                    <a:bodyPr/>
                    <a:p>
                      <a:pPr indent="0" algn="ctr">
                        <a:buNone/>
                      </a:pPr>
                      <a:r>
                        <a:rPr lang="en-US" sz="1600" b="1">
                          <a:solidFill>
                            <a:srgbClr val="000000"/>
                          </a:solidFill>
                          <a:latin typeface="Calibri" panose="020F0502020204030204" pitchFamily="2" charset="-122"/>
                          <a:sym typeface="+mn-ea"/>
                        </a:rPr>
                        <a:t>Amplitude</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altLang="en-US" sz="1600" b="0">
                          <a:solidFill>
                            <a:srgbClr val="000000"/>
                          </a:solidFill>
                          <a:latin typeface="Calibri" panose="020F0502020204030204" pitchFamily="2" charset="-122"/>
                        </a:rPr>
                        <a:t>12mm</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altLang="en-US" sz="1600" b="0">
                          <a:solidFill>
                            <a:srgbClr val="000000"/>
                          </a:solidFill>
                          <a:latin typeface="Calibri" panose="020F0502020204030204" pitchFamily="2" charset="-122"/>
                        </a:rPr>
                        <a:t>8mm</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altLang="en-US" sz="1600" b="0">
                          <a:solidFill>
                            <a:srgbClr val="000000"/>
                          </a:solidFill>
                          <a:latin typeface="Calibri" panose="020F0502020204030204" pitchFamily="2" charset="-122"/>
                        </a:rPr>
                        <a:t>12mm</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sz="1600">
                          <a:solidFill>
                            <a:srgbClr val="000000"/>
                          </a:solidFill>
                          <a:latin typeface="Calibri" panose="020F0502020204030204" pitchFamily="2" charset="-122"/>
                          <a:sym typeface="+mn-ea"/>
                        </a:rPr>
                        <a:t>The Booster's percussion into fascia is 8mm and cannot reach the deep fascia.</a:t>
                      </a:r>
                      <a:endParaRPr lang="en-US" sz="1600" b="0">
                        <a:solidFill>
                          <a:srgbClr val="000000"/>
                        </a:solidFill>
                        <a:latin typeface="Calibri" panose="020F0502020204030204" pitchFamily="2" charset="-122"/>
                      </a:endParaRPr>
                    </a:p>
                    <a:p>
                      <a:pPr>
                        <a:buNone/>
                      </a:pPr>
                      <a:r>
                        <a:rPr lang="en-US" sz="1600">
                          <a:solidFill>
                            <a:srgbClr val="000000"/>
                          </a:solidFill>
                          <a:latin typeface="Calibri" panose="020F0502020204030204" pitchFamily="2" charset="-122"/>
                          <a:sym typeface="+mn-ea"/>
                        </a:rPr>
                        <a:t> It is only suitable for surface muscle relaxation; some competing products exaggerate the amplitude, which is actually 9-10mm, not 12mm</a:t>
                      </a:r>
                      <a:endParaRPr lang="en-US" sz="1600" b="0">
                        <a:solidFill>
                          <a:srgbClr val="000000"/>
                        </a:solidFill>
                        <a:latin typeface="Calibri" panose="020F0502020204030204" pitchFamily="2" charset="-122"/>
                      </a:endParaRPr>
                    </a:p>
                    <a:p>
                      <a:pPr>
                        <a:buNone/>
                      </a:pPr>
                      <a:r>
                        <a:rPr lang="en-US" sz="1600">
                          <a:solidFill>
                            <a:srgbClr val="000000"/>
                          </a:solidFill>
                          <a:latin typeface="Calibri" panose="020F0502020204030204" pitchFamily="2" charset="-122"/>
                          <a:sym typeface="+mn-ea"/>
                        </a:rPr>
                        <a:t>But Fittop has an amplitude of 12mm, which can reach deep fascia.</a:t>
                      </a:r>
                      <a:endParaRPr lang="en-US" altLang="en-US" sz="1600">
                        <a:solidFill>
                          <a:srgbClr val="000000"/>
                        </a:solidFill>
                        <a:latin typeface="Calibri" panose="020F0502020204030204" pitchFamily="2" charset="-122"/>
                      </a:endParaRPr>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798320">
                <a:tc>
                  <a:txBody>
                    <a:bodyPr/>
                    <a:p>
                      <a:pPr indent="0" algn="ctr">
                        <a:buNone/>
                      </a:pPr>
                      <a:r>
                        <a:rPr lang="en-US" altLang="en-US" sz="1600" b="1">
                          <a:solidFill>
                            <a:srgbClr val="000000"/>
                          </a:solidFill>
                          <a:latin typeface="Calibri" panose="020F0502020204030204" pitchFamily="2" charset="-122"/>
                          <a:sym typeface="+mn-ea"/>
                        </a:rPr>
                        <a:t>Frequency/Min</a:t>
                      </a:r>
                      <a:endParaRPr 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sz="1600" b="0">
                          <a:solidFill>
                            <a:srgbClr val="000000"/>
                          </a:solidFill>
                          <a:latin typeface="Calibri" panose="020F0502020204030204" pitchFamily="2" charset="-122"/>
                        </a:rPr>
                        <a:t> 1st level: 1575±10% 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2nd level: 1975±10% 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3rd level:  2300±10% 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4th level:  2600±10% 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5th level: 3500±10% 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speed acceleration mode</a:t>
                      </a:r>
                      <a:endParaRPr 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sz="1600" b="0">
                          <a:solidFill>
                            <a:srgbClr val="000000"/>
                          </a:solidFill>
                          <a:latin typeface="Calibri" panose="020F0502020204030204" pitchFamily="2" charset="-122"/>
                        </a:rPr>
                        <a:t> 1st 900rpm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2nd 1800rpm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3rd 2500rpm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4th 3200rpm</a:t>
                      </a:r>
                      <a:endParaRPr lang="en-US" sz="1600" b="0">
                        <a:solidFill>
                          <a:srgbClr val="000000"/>
                        </a:solidFill>
                        <a:latin typeface="Calibri" panose="020F0502020204030204" pitchFamily="2" charset="-122"/>
                      </a:endParaRPr>
                    </a:p>
                    <a:p>
                      <a:pPr indent="0">
                        <a:buNone/>
                      </a:pPr>
                      <a:endParaRPr lang="en-US" sz="160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a:t>
                      </a:r>
                      <a:endParaRPr lang="en-US" sz="1600" b="0">
                        <a:solidFill>
                          <a:srgbClr val="000000"/>
                        </a:solidFill>
                        <a:latin typeface="Calibri" panose="020F0502020204030204" pitchFamily="2" charset="-122"/>
                      </a:endParaRPr>
                    </a:p>
                    <a:p>
                      <a:pPr indent="0">
                        <a:buNone/>
                      </a:pPr>
                      <a:endParaRPr 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sz="1600" b="0">
                          <a:solidFill>
                            <a:srgbClr val="000000"/>
                          </a:solidFill>
                          <a:latin typeface="Calibri" panose="020F0502020204030204" pitchFamily="2" charset="-122"/>
                        </a:rPr>
                        <a:t> 1st 1750rpm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2nd 2100rpm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3rd 2400rpm</a:t>
                      </a:r>
                      <a:endParaRPr lang="en-US" sz="1600" b="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a:t>
                      </a:r>
                      <a:endParaRPr lang="en-US" sz="1600" b="0">
                        <a:solidFill>
                          <a:srgbClr val="000000"/>
                        </a:solidFill>
                        <a:latin typeface="Calibri" panose="020F0502020204030204" pitchFamily="2" charset="-122"/>
                      </a:endParaRPr>
                    </a:p>
                    <a:p>
                      <a:pPr indent="0">
                        <a:buNone/>
                      </a:pPr>
                      <a:endParaRPr lang="en-US" sz="1600">
                        <a:solidFill>
                          <a:srgbClr val="000000"/>
                        </a:solidFill>
                        <a:latin typeface="Calibri" panose="020F0502020204030204" pitchFamily="2" charset="-122"/>
                      </a:endParaRPr>
                    </a:p>
                    <a:p>
                      <a:pPr indent="0">
                        <a:buNone/>
                      </a:pPr>
                      <a:r>
                        <a:rPr lang="en-US" sz="1600" b="0">
                          <a:solidFill>
                            <a:srgbClr val="000000"/>
                          </a:solidFill>
                          <a:latin typeface="Calibri" panose="020F0502020204030204" pitchFamily="2" charset="-122"/>
                        </a:rPr>
                        <a:t> </a:t>
                      </a:r>
                      <a:endParaRPr lang="en-US" sz="1600" b="0">
                        <a:solidFill>
                          <a:srgbClr val="000000"/>
                        </a:solidFill>
                        <a:latin typeface="Calibri" panose="020F0502020204030204" pitchFamily="2" charset="-122"/>
                      </a:endParaRPr>
                    </a:p>
                    <a:p>
                      <a:pPr indent="0">
                        <a:buNone/>
                      </a:pPr>
                      <a:endParaRPr 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sz="1600">
                          <a:solidFill>
                            <a:srgbClr val="000000"/>
                          </a:solidFill>
                          <a:latin typeface="Calibri" panose="020F0502020204030204" pitchFamily="2" charset="-122"/>
                        </a:rPr>
                        <a:t>The maximum speed of Booster &amp; Theragun are lower than 3500 rpm; </a:t>
                      </a:r>
                      <a:endParaRPr lang="en-US" sz="1600">
                        <a:solidFill>
                          <a:srgbClr val="000000"/>
                        </a:solidFill>
                        <a:latin typeface="Calibri" panose="020F0502020204030204" pitchFamily="2" charset="-122"/>
                      </a:endParaRPr>
                    </a:p>
                    <a:p>
                      <a:pPr>
                        <a:buNone/>
                      </a:pPr>
                      <a:r>
                        <a:rPr lang="en-US" sz="1600">
                          <a:solidFill>
                            <a:srgbClr val="000000"/>
                          </a:solidFill>
                          <a:latin typeface="Calibri" panose="020F0502020204030204" pitchFamily="2" charset="-122"/>
                        </a:rPr>
                        <a:t>but if the maximum speed is very small, the first impression of the consumer is not deep enough, and consumers will feel that the massage is not strong.</a:t>
                      </a:r>
                      <a:endParaRPr lang="en-US" sz="1600">
                        <a:solidFill>
                          <a:srgbClr val="000000"/>
                        </a:solidFill>
                        <a:latin typeface="Calibri" panose="020F0502020204030204" pitchFamily="2" charset="-122"/>
                      </a:endParaRPr>
                    </a:p>
                    <a:p>
                      <a:pPr>
                        <a:buNone/>
                      </a:pPr>
                      <a:r>
                        <a:rPr lang="en-US" sz="1600">
                          <a:solidFill>
                            <a:srgbClr val="000000"/>
                          </a:solidFill>
                          <a:latin typeface="Calibri" panose="020F0502020204030204" pitchFamily="2" charset="-122"/>
                        </a:rPr>
                        <a:t>But Fittop has a maximum speed of 3500 rpm, the strongest and most professional massage force, which can reach deeper fascia and help muscles relax.</a:t>
                      </a:r>
                      <a:endParaRPr lang="en-US" sz="1600">
                        <a:solidFill>
                          <a:srgbClr val="000000"/>
                        </a:solidFill>
                        <a:latin typeface="Calibri" panose="020F0502020204030204" pitchFamily="2" charset="-122"/>
                      </a:endParaRPr>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33780">
                <a:tc>
                  <a:txBody>
                    <a:bodyPr/>
                    <a:p>
                      <a:pPr indent="0" algn="ctr">
                        <a:buNone/>
                      </a:pPr>
                      <a:r>
                        <a:rPr lang="en-US" altLang="en-US" sz="1600" b="1">
                          <a:solidFill>
                            <a:srgbClr val="000000"/>
                          </a:solidFill>
                          <a:latin typeface="Calibri" panose="020F0502020204030204" pitchFamily="2" charset="-122"/>
                        </a:rPr>
                        <a:t>Speed Level</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5 levels</a:t>
                      </a:r>
                      <a:endParaRPr 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4 levels </a:t>
                      </a:r>
                      <a:endParaRPr 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3 levels</a:t>
                      </a:r>
                      <a:r>
                        <a:rPr lang="en-US" sz="1600">
                          <a:solidFill>
                            <a:srgbClr val="000000"/>
                          </a:solidFill>
                          <a:latin typeface="Calibri" panose="020F0502020204030204" pitchFamily="2" charset="-122"/>
                          <a:sym typeface="+mn-ea"/>
                        </a:rPr>
                        <a:t> </a:t>
                      </a:r>
                      <a:endParaRPr lang="en-US" alt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sz="1600" b="0">
                          <a:latin typeface="Calibri" panose="020F0502020204030204" pitchFamily="2" charset="-122"/>
                        </a:rPr>
                        <a:t>3-4 speeds are normal,</a:t>
                      </a:r>
                      <a:endParaRPr lang="en-US" sz="1600" b="0">
                        <a:latin typeface="Calibri" panose="020F0502020204030204" pitchFamily="2" charset="-122"/>
                      </a:endParaRPr>
                    </a:p>
                    <a:p>
                      <a:pPr indent="0">
                        <a:buNone/>
                      </a:pPr>
                      <a:r>
                        <a:rPr lang="en-US" sz="1600" b="0">
                          <a:latin typeface="Calibri" panose="020F0502020204030204" pitchFamily="2" charset="-122"/>
                        </a:rPr>
                        <a:t>Fittop has 5 speeds. There are more speeds selections, and it has a stepless speed regulation function, which can adjust the speed you like at will. The speeds of competing products are fixed and there is no stepless speed regulation.</a:t>
                      </a:r>
                      <a:endParaRPr lang="en-US" sz="1600" b="0">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31745" name="文本框 279557"/>
          <p:cNvSpPr txBox="1"/>
          <p:nvPr/>
        </p:nvSpPr>
        <p:spPr>
          <a:xfrm>
            <a:off x="4139191" y="325115"/>
            <a:ext cx="6157038" cy="828675"/>
          </a:xfrm>
          <a:prstGeom prst="rect">
            <a:avLst/>
          </a:prstGeom>
          <a:noFill/>
          <a:ln w="9525">
            <a:noFill/>
          </a:ln>
        </p:spPr>
        <p:txBody>
          <a:bodyPr wrap="square" lIns="91396" tIns="45698" rIns="91396" bIns="45698" anchor="t" anchorCtr="0">
            <a:spAutoFit/>
          </a:bodyPr>
          <a:p>
            <a:pPr>
              <a:lnSpc>
                <a:spcPct val="150000"/>
              </a:lnSpc>
            </a:pPr>
            <a:r>
              <a:rPr lang="en-US" altLang="zh-CN" sz="3200" b="1" dirty="0">
                <a:solidFill>
                  <a:srgbClr val="2AD2C9"/>
                </a:solidFill>
                <a:latin typeface="微软雅黑" panose="020B0503020204020204" pitchFamily="34" charset="-122"/>
                <a:ea typeface="微软雅黑" panose="020B0503020204020204" pitchFamily="34" charset="-122"/>
              </a:rPr>
              <a:t>Massage guns comparison</a:t>
            </a:r>
            <a:endParaRPr lang="en-US" altLang="zh-CN" sz="3200" b="1" dirty="0">
              <a:solidFill>
                <a:srgbClr val="2AD2C9"/>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906905" y="1980565"/>
            <a:ext cx="1181100" cy="1040765"/>
          </a:xfrm>
          <a:prstGeom prst="rect">
            <a:avLst/>
          </a:prstGeom>
          <a:noFill/>
          <a:ln w="9525">
            <a:noFill/>
          </a:ln>
        </p:spPr>
      </p:pic>
      <p:pic>
        <p:nvPicPr>
          <p:cNvPr id="8" name="图片 7"/>
          <p:cNvPicPr>
            <a:picLocks noChangeAspect="1"/>
          </p:cNvPicPr>
          <p:nvPr/>
        </p:nvPicPr>
        <p:blipFill>
          <a:blip r:embed="rId3"/>
          <a:stretch>
            <a:fillRect/>
          </a:stretch>
        </p:blipFill>
        <p:spPr>
          <a:xfrm>
            <a:off x="4354830" y="1955800"/>
            <a:ext cx="1028065" cy="1090930"/>
          </a:xfrm>
          <a:prstGeom prst="rect">
            <a:avLst/>
          </a:prstGeom>
          <a:noFill/>
          <a:ln w="9525">
            <a:noFill/>
          </a:ln>
        </p:spPr>
      </p:pic>
      <p:pic>
        <p:nvPicPr>
          <p:cNvPr id="20" name="图片 19"/>
          <p:cNvPicPr>
            <a:picLocks noChangeAspect="1"/>
          </p:cNvPicPr>
          <p:nvPr/>
        </p:nvPicPr>
        <p:blipFill>
          <a:blip r:embed="rId4"/>
          <a:stretch>
            <a:fillRect/>
          </a:stretch>
        </p:blipFill>
        <p:spPr>
          <a:xfrm>
            <a:off x="6010910" y="1925955"/>
            <a:ext cx="875030" cy="1149985"/>
          </a:xfrm>
          <a:prstGeom prst="rect">
            <a:avLst/>
          </a:prstGeom>
          <a:noFill/>
          <a:ln w="9525">
            <a:noFill/>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394934" y="1189272"/>
          <a:ext cx="13330555" cy="5387340"/>
        </p:xfrm>
        <a:graphic>
          <a:graphicData uri="http://schemas.openxmlformats.org/drawingml/2006/table">
            <a:tbl>
              <a:tblPr firstRow="1" bandRow="1">
                <a:tableStyleId>{5C22544A-7EE6-4342-B048-85BDC9FD1C3A}</a:tableStyleId>
              </a:tblPr>
              <a:tblGrid>
                <a:gridCol w="1386205"/>
                <a:gridCol w="2366645"/>
                <a:gridCol w="1737360"/>
                <a:gridCol w="1500505"/>
                <a:gridCol w="6339840"/>
              </a:tblGrid>
              <a:tr h="615315">
                <a:tc>
                  <a:txBody>
                    <a:bodyPr/>
                    <a:p>
                      <a:pPr indent="0" algn="ctr">
                        <a:buNone/>
                      </a:pPr>
                      <a:r>
                        <a:rPr lang="en-US" sz="1600" b="1">
                          <a:solidFill>
                            <a:srgbClr val="000000"/>
                          </a:solidFill>
                          <a:latin typeface="Calibri" panose="020F0502020204030204" pitchFamily="2" charset="-122"/>
                        </a:rPr>
                        <a:t>Company</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Fittop</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altLang="en-US" sz="1600" b="1">
                          <a:solidFill>
                            <a:srgbClr val="000000"/>
                          </a:solidFill>
                          <a:latin typeface="Calibri" panose="020F0502020204030204" pitchFamily="2" charset="-122"/>
                        </a:rPr>
                        <a:t>Booster</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Theragun</a:t>
                      </a:r>
                      <a:endParaRPr 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c>
                  <a:txBody>
                    <a:bodyPr/>
                    <a:p>
                      <a:pPr indent="0" algn="ctr">
                        <a:buNone/>
                      </a:pPr>
                      <a:r>
                        <a:rPr lang="en-US" sz="1600" b="1">
                          <a:solidFill>
                            <a:srgbClr val="000000"/>
                          </a:solidFill>
                          <a:latin typeface="Calibri" panose="020F0502020204030204" pitchFamily="2" charset="-122"/>
                        </a:rPr>
                        <a:t>Analysis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2AD2C9"/>
                    </a:solidFill>
                  </a:tcPr>
                </a:tc>
              </a:tr>
              <a:tr h="1403985">
                <a:tc>
                  <a:txBody>
                    <a:bodyPr/>
                    <a:p>
                      <a:pPr indent="0" algn="ctr">
                        <a:buNone/>
                      </a:pPr>
                      <a:r>
                        <a:rPr lang="en-US" sz="1600" b="1">
                          <a:solidFill>
                            <a:srgbClr val="000000"/>
                          </a:solidFill>
                          <a:latin typeface="Calibri" panose="020F0502020204030204" pitchFamily="2" charset="-122"/>
                        </a:rPr>
                        <a:t>Pictures</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tLang="zh-CN"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1800"/>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72185">
                <a:tc>
                  <a:txBody>
                    <a:bodyPr/>
                    <a:p>
                      <a:pPr indent="0" algn="ctr">
                        <a:buNone/>
                      </a:pPr>
                      <a:r>
                        <a:rPr lang="en-US" altLang="en-US" sz="1600" b="1">
                          <a:solidFill>
                            <a:srgbClr val="000000"/>
                          </a:solidFill>
                          <a:latin typeface="Calibri" panose="020F0502020204030204" pitchFamily="2" charset="-122"/>
                        </a:rPr>
                        <a:t>Battery</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altLang="en-US" sz="1600" b="0">
                          <a:solidFill>
                            <a:srgbClr val="000000"/>
                          </a:solidFill>
                          <a:latin typeface="Calibri" panose="020F0502020204030204" pitchFamily="2" charset="-122"/>
                        </a:rPr>
                        <a:t>2400mAH lithium battery, 18650 battery</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altLang="en-US" sz="1600" b="0">
                          <a:solidFill>
                            <a:srgbClr val="000000"/>
                          </a:solidFill>
                          <a:latin typeface="Calibri" panose="020F0502020204030204" pitchFamily="2" charset="-122"/>
                        </a:rPr>
                        <a:t>2900mAh lithium battery</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altLang="en-US" sz="1600" b="0">
                          <a:solidFill>
                            <a:srgbClr val="000000"/>
                          </a:solidFill>
                          <a:latin typeface="Calibri" panose="020F0502020204030204" pitchFamily="2" charset="-122"/>
                        </a:rPr>
                        <a:t>2000mAh </a:t>
                      </a:r>
                      <a:endParaRPr lang="en-US" alt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en-US" sz="1600">
                          <a:solidFill>
                            <a:srgbClr val="000000"/>
                          </a:solidFill>
                          <a:latin typeface="Calibri" panose="020F0502020204030204" pitchFamily="2" charset="-122"/>
                        </a:rPr>
                        <a:t>Fittop batteries have a higher capacity, longer battery life, and are easier to travel with and carry around.</a:t>
                      </a:r>
                      <a:endParaRPr lang="en-US" altLang="en-US" sz="1600">
                        <a:solidFill>
                          <a:srgbClr val="000000"/>
                        </a:solidFill>
                        <a:latin typeface="Calibri" panose="020F0502020204030204" pitchFamily="2" charset="-122"/>
                      </a:endParaRPr>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362075">
                <a:tc>
                  <a:txBody>
                    <a:bodyPr/>
                    <a:p>
                      <a:pPr indent="0" algn="ctr">
                        <a:buNone/>
                      </a:pPr>
                      <a:r>
                        <a:rPr lang="en-US" sz="1600" b="1">
                          <a:solidFill>
                            <a:srgbClr val="000000"/>
                          </a:solidFill>
                          <a:latin typeface="Calibri" panose="020F0502020204030204" pitchFamily="2" charset="-122"/>
                        </a:rPr>
                        <a:t>Durance</a:t>
                      </a:r>
                      <a:endParaRPr 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High speed: around 4.5-6.5h;</a:t>
                      </a:r>
                      <a:endParaRPr lang="en-US" sz="1600" b="0">
                        <a:solidFill>
                          <a:srgbClr val="000000"/>
                        </a:solidFill>
                        <a:latin typeface="Calibri" panose="020F0502020204030204" pitchFamily="2" charset="-122"/>
                      </a:endParaRPr>
                    </a:p>
                    <a:p>
                      <a:pPr indent="0" algn="ctr">
                        <a:buNone/>
                      </a:pPr>
                      <a:r>
                        <a:rPr lang="en-US" sz="1600" b="0">
                          <a:solidFill>
                            <a:srgbClr val="000000"/>
                          </a:solidFill>
                          <a:latin typeface="Calibri" panose="020F0502020204030204" pitchFamily="2" charset="-122"/>
                        </a:rPr>
                        <a:t>Low speed: around 11h(depends on use frequency);</a:t>
                      </a:r>
                      <a:endParaRPr lang="en-US" sz="1600" b="0">
                        <a:solidFill>
                          <a:srgbClr val="000000"/>
                        </a:solidFill>
                        <a:latin typeface="Calibri" panose="020F0502020204030204" pitchFamily="2" charset="-122"/>
                      </a:endParaRPr>
                    </a:p>
                    <a:p>
                      <a:pPr indent="0" algn="ctr">
                        <a:buNone/>
                      </a:pPr>
                      <a:r>
                        <a:rPr lang="en-US" sz="1600" b="0">
                          <a:solidFill>
                            <a:srgbClr val="000000"/>
                          </a:solidFill>
                          <a:latin typeface="Calibri" panose="020F0502020204030204" pitchFamily="2" charset="-122"/>
                        </a:rPr>
                        <a:t>last for 15 days full charge;</a:t>
                      </a:r>
                      <a:endParaRPr 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16h if keep using at lowest speed.</a:t>
                      </a:r>
                      <a:endParaRPr 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150mins</a:t>
                      </a:r>
                      <a:endParaRPr lang="en-US" sz="1600" b="0">
                        <a:solidFill>
                          <a:srgbClr val="000000"/>
                        </a:solidFill>
                        <a:latin typeface="Calibri" panose="020F0502020204030204" pitchFamily="2" charset="-122"/>
                      </a:endParaRPr>
                    </a:p>
                  </a:txBody>
                  <a:tcPr marL="12700" marR="12700" marT="12700"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sz="1600">
                          <a:solidFill>
                            <a:srgbClr val="000000"/>
                          </a:solidFill>
                          <a:latin typeface="Calibri" panose="020F0502020204030204" pitchFamily="2" charset="-122"/>
                        </a:rPr>
                        <a:t>The battery life of most suppliers is generally calculated according to the lowest speed, and the battery life and battery capacity are also related to the specific usage;</a:t>
                      </a:r>
                      <a:endParaRPr lang="en-US" sz="1600">
                        <a:solidFill>
                          <a:srgbClr val="000000"/>
                        </a:solidFill>
                        <a:latin typeface="Calibri" panose="020F0502020204030204" pitchFamily="2" charset="-122"/>
                      </a:endParaRPr>
                    </a:p>
                    <a:p>
                      <a:pPr>
                        <a:buNone/>
                      </a:pPr>
                      <a:r>
                        <a:rPr lang="en-US" sz="1600">
                          <a:solidFill>
                            <a:srgbClr val="000000"/>
                          </a:solidFill>
                          <a:latin typeface="Calibri" panose="020F0502020204030204" pitchFamily="2" charset="-122"/>
                        </a:rPr>
                        <a:t>Fittop's expression is more realistic, and the working hour is medium to upper level.</a:t>
                      </a:r>
                      <a:endParaRPr lang="en-US" sz="1600">
                        <a:solidFill>
                          <a:srgbClr val="000000"/>
                        </a:solidFill>
                        <a:latin typeface="Calibri" panose="020F0502020204030204" pitchFamily="2" charset="-122"/>
                      </a:endParaRPr>
                    </a:p>
                  </a:txBody>
                  <a:tcPr marL="91431" marR="91431" marT="45715" marB="45715">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33780">
                <a:tc>
                  <a:txBody>
                    <a:bodyPr/>
                    <a:p>
                      <a:pPr indent="0" algn="ctr">
                        <a:buNone/>
                      </a:pPr>
                      <a:r>
                        <a:rPr lang="en-US" altLang="en-US" sz="1600" b="1">
                          <a:solidFill>
                            <a:srgbClr val="000000"/>
                          </a:solidFill>
                          <a:latin typeface="Calibri" panose="020F0502020204030204" pitchFamily="2" charset="-122"/>
                        </a:rPr>
                        <a:t>Charging</a:t>
                      </a:r>
                      <a:endParaRPr lang="en-US" altLang="en-US" sz="1600" b="1">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b="0">
                          <a:solidFill>
                            <a:srgbClr val="000000"/>
                          </a:solidFill>
                          <a:latin typeface="Calibri" panose="020F0502020204030204" pitchFamily="2" charset="-122"/>
                        </a:rPr>
                        <a:t>USB</a:t>
                      </a:r>
                      <a:endParaRPr 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a:solidFill>
                            <a:srgbClr val="000000"/>
                          </a:solidFill>
                          <a:latin typeface="Calibri" panose="020F0502020204030204" pitchFamily="2" charset="-122"/>
                          <a:sym typeface="+mn-ea"/>
                        </a:rPr>
                        <a:t>USB</a:t>
                      </a:r>
                      <a:endParaRPr 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lgn="ctr">
                        <a:buNone/>
                      </a:pPr>
                      <a:r>
                        <a:rPr lang="en-US" sz="1600">
                          <a:solidFill>
                            <a:srgbClr val="000000"/>
                          </a:solidFill>
                          <a:latin typeface="Calibri" panose="020F0502020204030204" pitchFamily="2" charset="-122"/>
                          <a:sym typeface="+mn-ea"/>
                        </a:rPr>
                        <a:t>USB</a:t>
                      </a:r>
                      <a:endParaRPr lang="en-US" altLang="en-US" sz="1600" b="0">
                        <a:solidFill>
                          <a:srgbClr val="000000"/>
                        </a:solidFill>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indent="0">
                        <a:buNone/>
                      </a:pPr>
                      <a:r>
                        <a:rPr lang="en-US" sz="1600" b="0">
                          <a:latin typeface="Calibri" panose="020F0502020204030204" pitchFamily="2" charset="-122"/>
                        </a:rPr>
                        <a:t>USB portable special charging cable design</a:t>
                      </a:r>
                      <a:endParaRPr lang="en-US" sz="1600" b="0">
                        <a:latin typeface="Calibri" panose="020F0502020204030204" pitchFamily="2" charset="-122"/>
                      </a:endParaRPr>
                    </a:p>
                    <a:p>
                      <a:pPr indent="0">
                        <a:buNone/>
                      </a:pPr>
                      <a:r>
                        <a:rPr lang="en-US" sz="1600" b="0">
                          <a:latin typeface="Calibri" panose="020F0502020204030204" pitchFamily="2" charset="-122"/>
                        </a:rPr>
                        <a:t>Convenient to charge with power bank（Easy to charge and carry）</a:t>
                      </a:r>
                      <a:endParaRPr lang="en-US" sz="1600" b="0">
                        <a:latin typeface="Calibri" panose="020F0502020204030204" pitchFamily="2" charset="-122"/>
                      </a:endParaRPr>
                    </a:p>
                  </a:txBody>
                  <a:tcPr marL="12698" marR="12698" marT="12698" marB="45715" vert="horz" anchor="ctr" anchorCtr="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31745" name="文本框 279557"/>
          <p:cNvSpPr txBox="1"/>
          <p:nvPr/>
        </p:nvSpPr>
        <p:spPr>
          <a:xfrm>
            <a:off x="4139191" y="325115"/>
            <a:ext cx="6157038" cy="828675"/>
          </a:xfrm>
          <a:prstGeom prst="rect">
            <a:avLst/>
          </a:prstGeom>
          <a:noFill/>
          <a:ln w="9525">
            <a:noFill/>
          </a:ln>
        </p:spPr>
        <p:txBody>
          <a:bodyPr wrap="square" lIns="91396" tIns="45698" rIns="91396" bIns="45698" anchor="t" anchorCtr="0">
            <a:spAutoFit/>
          </a:bodyPr>
          <a:p>
            <a:pPr>
              <a:lnSpc>
                <a:spcPct val="150000"/>
              </a:lnSpc>
            </a:pPr>
            <a:r>
              <a:rPr lang="en-US" altLang="zh-CN" sz="3200" b="1" dirty="0">
                <a:solidFill>
                  <a:srgbClr val="2AD2C9"/>
                </a:solidFill>
                <a:latin typeface="微软雅黑" panose="020B0503020204020204" pitchFamily="34" charset="-122"/>
                <a:ea typeface="微软雅黑" panose="020B0503020204020204" pitchFamily="34" charset="-122"/>
              </a:rPr>
              <a:t>Massage guns comparison</a:t>
            </a:r>
            <a:endParaRPr lang="en-US" altLang="zh-CN" sz="3200" b="1" dirty="0">
              <a:solidFill>
                <a:srgbClr val="2AD2C9"/>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906905" y="1980565"/>
            <a:ext cx="1181100" cy="1040765"/>
          </a:xfrm>
          <a:prstGeom prst="rect">
            <a:avLst/>
          </a:prstGeom>
          <a:noFill/>
          <a:ln w="9525">
            <a:noFill/>
          </a:ln>
        </p:spPr>
      </p:pic>
      <p:pic>
        <p:nvPicPr>
          <p:cNvPr id="8" name="图片 7"/>
          <p:cNvPicPr>
            <a:picLocks noChangeAspect="1"/>
          </p:cNvPicPr>
          <p:nvPr/>
        </p:nvPicPr>
        <p:blipFill>
          <a:blip r:embed="rId3"/>
          <a:stretch>
            <a:fillRect/>
          </a:stretch>
        </p:blipFill>
        <p:spPr>
          <a:xfrm>
            <a:off x="4354830" y="1955800"/>
            <a:ext cx="1028065" cy="1090930"/>
          </a:xfrm>
          <a:prstGeom prst="rect">
            <a:avLst/>
          </a:prstGeom>
          <a:noFill/>
          <a:ln w="9525">
            <a:noFill/>
          </a:ln>
        </p:spPr>
      </p:pic>
      <p:pic>
        <p:nvPicPr>
          <p:cNvPr id="20" name="图片 19"/>
          <p:cNvPicPr>
            <a:picLocks noChangeAspect="1"/>
          </p:cNvPicPr>
          <p:nvPr/>
        </p:nvPicPr>
        <p:blipFill>
          <a:blip r:embed="rId4"/>
          <a:stretch>
            <a:fillRect/>
          </a:stretch>
        </p:blipFill>
        <p:spPr>
          <a:xfrm>
            <a:off x="6010910" y="1925955"/>
            <a:ext cx="875030" cy="1149985"/>
          </a:xfrm>
          <a:prstGeom prst="rect">
            <a:avLst/>
          </a:prstGeom>
          <a:noFill/>
          <a:ln w="9525">
            <a:noFill/>
          </a:ln>
        </p:spPr>
      </p:pic>
    </p:spTree>
  </p:cSld>
  <p:clrMapOvr>
    <a:masterClrMapping/>
  </p:clrMapOvr>
  <p:transition/>
</p:sld>
</file>

<file path=ppt/tags/tag1.xml><?xml version="1.0" encoding="utf-8"?>
<p:tagLst xmlns:p="http://schemas.openxmlformats.org/presentationml/2006/main">
  <p:tag name="KSO_WM_UNIT_TABLE_BEAUTIFY" val="smartTable{88f49187-db24-4d35-9125-da14cd334ad7}"/>
  <p:tag name="TABLE_ENDDRAG_ORIGIN_RECT" val="1049*485"/>
  <p:tag name="TABLE_ENDDRAG_RECT" val="31*93*1049*485"/>
</p:tagLst>
</file>

<file path=ppt/tags/tag2.xml><?xml version="1.0" encoding="utf-8"?>
<p:tagLst xmlns:p="http://schemas.openxmlformats.org/presentationml/2006/main">
  <p:tag name="KSO_WM_UNIT_TABLE_BEAUTIFY" val="smartTable{88f49187-db24-4d35-9125-da14cd334ad7}"/>
  <p:tag name="TABLE_ENDDRAG_ORIGIN_RECT" val="1049*485"/>
  <p:tag name="TABLE_ENDDRAG_RECT" val="31*93*1049*485"/>
</p:tagLst>
</file>

<file path=ppt/tags/tag3.xml><?xml version="1.0" encoding="utf-8"?>
<p:tagLst xmlns:p="http://schemas.openxmlformats.org/presentationml/2006/main">
  <p:tag name="KSO_WM_UNIT_TABLE_BEAUTIFY" val="smartTable{88f49187-db24-4d35-9125-da14cd334ad7}"/>
  <p:tag name="TABLE_ENDDRAG_ORIGIN_RECT" val="1049*485"/>
  <p:tag name="TABLE_ENDDRAG_RECT" val="31*93*1049*485"/>
</p:tagLst>
</file>

<file path=ppt/tags/tag4.xml><?xml version="1.0" encoding="utf-8"?>
<p:tagLst xmlns:p="http://schemas.openxmlformats.org/presentationml/2006/main">
  <p:tag name="KSO_WM_UNIT_TABLE_BEAUTIFY" val="smartTable{88f49187-db24-4d35-9125-da14cd334ad7}"/>
  <p:tag name="TABLE_ENDDRAG_ORIGIN_RECT" val="1049*485"/>
  <p:tag name="TABLE_ENDDRAG_RECT" val="31*93*1049*485"/>
</p:tagLst>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自定义设计方案">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自定义设计方案">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Pct val="100000"/>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13761</Words>
  <Application>WPS 演示</Application>
  <PresentationFormat/>
  <Paragraphs>408</Paragraphs>
  <Slides>32</Slides>
  <Notes>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32</vt:i4>
      </vt:variant>
    </vt:vector>
  </HeadingPairs>
  <TitlesOfParts>
    <vt:vector size="46" baseType="lpstr">
      <vt:lpstr>Arial</vt:lpstr>
      <vt:lpstr>宋体</vt:lpstr>
      <vt:lpstr>Wingdings</vt:lpstr>
      <vt:lpstr>Calibri</vt:lpstr>
      <vt:lpstr>Times New Roman</vt:lpstr>
      <vt:lpstr>微软雅黑</vt:lpstr>
      <vt:lpstr>Arial Unicode MS</vt:lpstr>
      <vt:lpstr>阿里巴巴普惠体 R</vt:lpstr>
      <vt:lpstr>微软雅黑 Light</vt:lpstr>
      <vt:lpstr>Calibri</vt:lpstr>
      <vt:lpstr>Arial</vt:lpstr>
      <vt:lpstr>Office 主题​​</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FITTOP公司简介</dc:title>
  <dc:creator>Sky123.Org</dc:creator>
  <cp:lastModifiedBy>月亮找不到太阳</cp:lastModifiedBy>
  <cp:revision>737</cp:revision>
  <dcterms:created xsi:type="dcterms:W3CDTF">2014-10-08T09:26:00Z</dcterms:created>
  <dcterms:modified xsi:type="dcterms:W3CDTF">2022-02-24T11:06:12Z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6A311FB39B2C40089795A540F4495B41</vt:lpwstr>
  </property>
</Properties>
</file>